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2" r:id="rId2"/>
    <p:sldId id="476" r:id="rId3"/>
    <p:sldId id="429" r:id="rId4"/>
    <p:sldId id="430" r:id="rId5"/>
    <p:sldId id="428" r:id="rId6"/>
    <p:sldId id="426" r:id="rId7"/>
    <p:sldId id="475" r:id="rId8"/>
    <p:sldId id="431" r:id="rId9"/>
    <p:sldId id="478" r:id="rId10"/>
    <p:sldId id="442" r:id="rId11"/>
    <p:sldId id="432" r:id="rId12"/>
    <p:sldId id="433" r:id="rId13"/>
    <p:sldId id="434" r:id="rId14"/>
    <p:sldId id="465" r:id="rId15"/>
    <p:sldId id="437" r:id="rId16"/>
    <p:sldId id="467" r:id="rId17"/>
    <p:sldId id="468" r:id="rId18"/>
    <p:sldId id="469" r:id="rId19"/>
    <p:sldId id="470" r:id="rId20"/>
    <p:sldId id="446" r:id="rId21"/>
    <p:sldId id="472" r:id="rId22"/>
    <p:sldId id="459" r:id="rId23"/>
    <p:sldId id="460" r:id="rId24"/>
    <p:sldId id="462" r:id="rId25"/>
    <p:sldId id="477" r:id="rId26"/>
  </p:sldIdLst>
  <p:sldSz cx="12192000" cy="6858000"/>
  <p:notesSz cx="9926638" cy="6797675"/>
  <p:embeddedFontLst>
    <p:embeddedFont>
      <p:font typeface="Tahoma" panose="020B060403050404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CE9D31-3608-47C5-B10B-DCA50D1E09FC}">
          <p14:sldIdLst>
            <p14:sldId id="362"/>
            <p14:sldId id="476"/>
            <p14:sldId id="429"/>
            <p14:sldId id="430"/>
            <p14:sldId id="428"/>
            <p14:sldId id="426"/>
            <p14:sldId id="475"/>
            <p14:sldId id="431"/>
            <p14:sldId id="478"/>
            <p14:sldId id="442"/>
            <p14:sldId id="432"/>
            <p14:sldId id="433"/>
            <p14:sldId id="434"/>
            <p14:sldId id="465"/>
            <p14:sldId id="437"/>
            <p14:sldId id="467"/>
            <p14:sldId id="468"/>
            <p14:sldId id="469"/>
            <p14:sldId id="470"/>
            <p14:sldId id="446"/>
            <p14:sldId id="472"/>
            <p14:sldId id="459"/>
            <p14:sldId id="460"/>
            <p14:sldId id="462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F7"/>
    <a:srgbClr val="FDF5F5"/>
    <a:srgbClr val="FAF0F0"/>
    <a:srgbClr val="FFFF99"/>
    <a:srgbClr val="FFFF66"/>
    <a:srgbClr val="FFFFFF"/>
    <a:srgbClr val="FEF0E5"/>
    <a:srgbClr val="FF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6149" autoAdjust="0"/>
  </p:normalViewPr>
  <p:slideViewPr>
    <p:cSldViewPr>
      <p:cViewPr varScale="1">
        <p:scale>
          <a:sx n="86" d="100"/>
          <a:sy n="86" d="100"/>
        </p:scale>
        <p:origin x="48" y="1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3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23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975" cy="3405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10" y="1"/>
            <a:ext cx="4301975" cy="3405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0494D-7114-4647-951E-A7B4444E5F0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117"/>
            <a:ext cx="4301975" cy="3405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10" y="6457117"/>
            <a:ext cx="4301975" cy="3405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0F02F-A46E-406C-B935-E1891A2D4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7E7E6C-98A8-4513-AB14-2312E22B23E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6519" y="3228896"/>
            <a:ext cx="9753600" cy="356760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5D93F03-70C5-46DE-92AA-9D34AD8F0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5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3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9" y="3228896"/>
            <a:ext cx="9753600" cy="305895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3F03-70C5-46DE-92AA-9D34AD8F0A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Jesper Nederlof - CRACKNP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Jesper Nederlof - CRACKNP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21781"/>
            <a:ext cx="2844800" cy="365125"/>
          </a:xfrm>
        </p:spPr>
        <p:txBody>
          <a:bodyPr/>
          <a:lstStyle/>
          <a:p>
            <a:fld id="{0EE77180-59BC-413B-B506-C4CF7CBFBC37}" type="slidenum">
              <a:rPr lang="en-US" smtClean="0"/>
              <a:pPr/>
              <a:t>‹#›</a:t>
            </a:fld>
            <a:r>
              <a:rPr lang="en-US" dirty="0" smtClean="0"/>
              <a:t> of 10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193800" y="1981200"/>
            <a:ext cx="4267200" cy="38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1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7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1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7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Jesper Nederlof - CRACKNP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Jesper Nederlof - CRACKNP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7180-59BC-413B-B506-C4CF7CBF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221.png"/><Relationship Id="rId1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610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40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11" Type="http://schemas.openxmlformats.org/officeDocument/2006/relationships/image" Target="../media/image27.png"/><Relationship Id="rId5" Type="http://schemas.openxmlformats.org/officeDocument/2006/relationships/image" Target="../media/image130.png"/><Relationship Id="rId10" Type="http://schemas.openxmlformats.org/officeDocument/2006/relationships/image" Target="../media/image600.png"/><Relationship Id="rId4" Type="http://schemas.openxmlformats.org/officeDocument/2006/relationships/image" Target="../media/image26.png"/><Relationship Id="rId9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1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1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11" Type="http://schemas.openxmlformats.org/officeDocument/2006/relationships/image" Target="../media/image70.png"/><Relationship Id="rId5" Type="http://schemas.openxmlformats.org/officeDocument/2006/relationships/image" Target="../media/image130.png"/><Relationship Id="rId10" Type="http://schemas.openxmlformats.org/officeDocument/2006/relationships/image" Target="../media/image600.png"/><Relationship Id="rId4" Type="http://schemas.openxmlformats.org/officeDocument/2006/relationships/image" Target="../media/image30.png"/><Relationship Id="rId9" Type="http://schemas.openxmlformats.org/officeDocument/2006/relationships/image" Target="../media/image50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4.xm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7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tags" Target="../tags/tag21.xml"/><Relationship Id="rId7" Type="http://schemas.openxmlformats.org/officeDocument/2006/relationships/image" Target="../media/image3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25.xml"/><Relationship Id="rId12" Type="http://schemas.openxmlformats.org/officeDocument/2006/relationships/image" Target="../media/image3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26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3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15" Type="http://schemas.openxmlformats.org/officeDocument/2006/relationships/image" Target="../media/image54.png"/><Relationship Id="rId4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png"/><Relationship Id="rId1" Type="http://schemas.openxmlformats.org/officeDocument/2006/relationships/tags" Target="../tags/tag28.xml"/><Relationship Id="rId11" Type="http://schemas.openxmlformats.org/officeDocument/2006/relationships/tags" Target="../tags/tag28.xml"/><Relationship Id="rId15" Type="http://schemas.openxmlformats.org/officeDocument/2006/relationships/image" Target="../media/image39.png"/><Relationship Id="rId10" Type="http://schemas.openxmlformats.org/officeDocument/2006/relationships/image" Target="../media/image93.png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10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-685800" y="1981200"/>
            <a:ext cx="13868400" cy="2514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On the </a:t>
            </a:r>
            <a:r>
              <a:rPr lang="en-US" b="1" dirty="0" smtClean="0">
                <a:solidFill>
                  <a:schemeClr val="accent2"/>
                </a:solidFill>
              </a:rPr>
              <a:t>Worst-Case Complexity </a:t>
            </a:r>
            <a:r>
              <a:rPr lang="en-US" b="1" dirty="0">
                <a:solidFill>
                  <a:schemeClr val="accent2"/>
                </a:solidFill>
              </a:rPr>
              <a:t>of </a:t>
            </a:r>
            <a:r>
              <a:rPr lang="en-US" b="1" dirty="0" smtClean="0">
                <a:solidFill>
                  <a:schemeClr val="accent2"/>
                </a:solidFill>
              </a:rPr>
              <a:t>the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Traveling </a:t>
            </a:r>
            <a:r>
              <a:rPr lang="en-US" b="1" dirty="0">
                <a:solidFill>
                  <a:schemeClr val="accent2"/>
                </a:solidFill>
              </a:rPr>
              <a:t>Salesman Problem</a:t>
            </a:r>
            <a:endParaRPr lang="nl-NL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791200"/>
            <a:ext cx="9144000" cy="1752600"/>
          </a:xfrm>
        </p:spPr>
        <p:txBody>
          <a:bodyPr/>
          <a:lstStyle/>
          <a:p>
            <a:r>
              <a:rPr lang="en-US" dirty="0" smtClean="0"/>
              <a:t>Jesper Nederlof</a:t>
            </a:r>
          </a:p>
        </p:txBody>
      </p:sp>
    </p:spTree>
    <p:extLst>
      <p:ext uri="{BB962C8B-B14F-4D97-AF65-F5344CB8AC3E}">
        <p14:creationId xmlns:p14="http://schemas.microsoft.com/office/powerpoint/2010/main" val="1818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4"/>
    </mc:Choice>
    <mc:Fallback xmlns="">
      <p:transition spd="slow" advTm="70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96444"/>
              </p:ext>
            </p:extLst>
          </p:nvPr>
        </p:nvGraphicFramePr>
        <p:xfrm>
          <a:off x="2728906" y="1044333"/>
          <a:ext cx="8538359" cy="571444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786087"/>
                <a:gridCol w="1688068"/>
                <a:gridCol w="1688068"/>
                <a:gridCol w="1688068"/>
                <a:gridCol w="1688068"/>
              </a:tblGrid>
              <a:tr h="114288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888"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1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1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6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142888"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1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1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6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142888"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1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1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6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142888"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1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/>
                        <a:t>0</a:t>
                      </a:r>
                      <a:endParaRPr lang="nl-NL" sz="6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6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l-NL" sz="6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1968474" y="1029798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/>
              <a:t>                      </a:t>
            </a:r>
            <a:endParaRPr lang="nl-NL" sz="3600" dirty="0"/>
          </a:p>
        </p:txBody>
      </p:sp>
      <p:pic>
        <p:nvPicPr>
          <p:cNvPr id="1031" name="Picture 7" descr="C:\Dropbox\Dropbox\Voorstellen\tenuretrackNikhil\presentation\tool\het_voetbal_van_nederland_t_shirt-r8f720cf082544b208731d22f0c61baa6_804gn_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98055"/>
            <a:ext cx="1109315" cy="11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ropbox\Dropbox\Voorstellen\tenuretrackNikhil\presentation\tool\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98" y="3383996"/>
            <a:ext cx="1035116" cy="10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ropbox\Dropbox\Voorstellen\tenuretrackNikhil\presentation\tool\7068G_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35" y="4554126"/>
            <a:ext cx="1103882" cy="104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ropbox\Dropbox\Voorstellen\tenuretrackNikhil\presentation\tool\p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15" y="5699569"/>
            <a:ext cx="724855" cy="101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ropbox\Dropbox\Voorstellen\tenuretrackNikhil\presentation\tool\campno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60" y="1088740"/>
            <a:ext cx="1448975" cy="10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ropbox\Dropbox\Voorstellen\tenuretrackNikhil\presentation\tool\barbecue-bbq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65" y="1223756"/>
            <a:ext cx="1476851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ropbox\Dropbox\Voorstellen\tenuretrackNikhil\presentation\tool\ga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86" y="1085950"/>
            <a:ext cx="1566639" cy="10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ropbox\Dropbox\Voorstellen\tenuretrackNikhil\presentation\tool\kr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40" y="1072826"/>
            <a:ext cx="1644053" cy="10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ilburg.com/media/2018/02/kruikenstadliv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90" y="1177829"/>
            <a:ext cx="1568552" cy="8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609736"/>
            <a:ext cx="10744200" cy="1160912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59606" y="37338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59606" y="4809293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96200" y="-112931"/>
            <a:ext cx="83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Representative Sets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21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225" y="967793"/>
                <a:ext cx="10658274" cy="4184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odd; guess the middle vertex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be all vertex sets of paths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⌊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/2⌋</m:t>
                    </m:r>
                  </m:oMath>
                </a14:m>
                <a:r>
                  <a:rPr lang="en-US" sz="2800" dirty="0"/>
                  <a:t> vertices ending at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25" y="967793"/>
                <a:ext cx="10658274" cy="4184287"/>
              </a:xfrm>
              <a:prstGeom prst="rect">
                <a:avLst/>
              </a:prstGeom>
              <a:blipFill rotWithShape="0">
                <a:blip r:embed="rId4"/>
                <a:stretch>
                  <a:fillRect l="-1201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663724" y="457200"/>
            <a:ext cx="41499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63723" y="457200"/>
                <a:ext cx="41004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-path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smtClean="0"/>
                  <a:t>time</a:t>
                </a: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3" y="457200"/>
                <a:ext cx="4100481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3120" t="-10465" r="-178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V="1">
            <a:off x="6166551" y="606153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621322" y="6362701"/>
            <a:ext cx="2825616" cy="4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Karp: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 smtClean="0"/>
                  <a:t> poly space</a:t>
                </a:r>
                <a:endParaRPr lang="en-US" sz="2400" dirty="0"/>
              </a:p>
              <a:p>
                <a:endParaRPr lang="nl-NL" sz="2400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01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5864584" y="5735367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53874" y="576480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‘82</a:t>
            </a:r>
            <a:endParaRPr lang="en-US" sz="2400" b="1" dirty="0"/>
          </a:p>
        </p:txBody>
      </p:sp>
      <p:cxnSp>
        <p:nvCxnSpPr>
          <p:cNvPr id="63" name="Straight Connector 62"/>
          <p:cNvCxnSpPr>
            <a:endCxn id="60" idx="2"/>
          </p:cNvCxnSpPr>
          <p:nvPr/>
        </p:nvCxnSpPr>
        <p:spPr>
          <a:xfrm>
            <a:off x="4655042" y="5991493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124" idx="2"/>
          </p:cNvCxnSpPr>
          <p:nvPr/>
        </p:nvCxnSpPr>
        <p:spPr>
          <a:xfrm>
            <a:off x="3369452" y="5996605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4578994" y="5740479"/>
            <a:ext cx="588016" cy="5122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868141" y="5566410"/>
            <a:ext cx="1685" cy="1485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803026" y="5148041"/>
            <a:ext cx="2507472" cy="415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03026" y="5124695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Karp: </a:t>
            </a:r>
            <a:r>
              <a:rPr lang="en-US" sz="2400" dirty="0" smtClean="0"/>
              <a:t>NP-complete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578994" y="575804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‘72</a:t>
            </a:r>
            <a:endParaRPr lang="en-US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363738" y="6370552"/>
            <a:ext cx="312377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85" idx="4"/>
          </p:cNvCxnSpPr>
          <p:nvPr/>
        </p:nvCxnSpPr>
        <p:spPr>
          <a:xfrm flipV="1">
            <a:off x="3487938" y="6276337"/>
            <a:ext cx="6290" cy="27590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Bellman,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Held&amp;Karp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7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3200220" y="5764085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77891" y="5776435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‘62</a:t>
            </a:r>
            <a:endParaRPr lang="en-US" sz="2400" b="1" dirty="0"/>
          </a:p>
        </p:txBody>
      </p:sp>
      <p:cxnSp>
        <p:nvCxnSpPr>
          <p:cNvPr id="87" name="Straight Connector 86"/>
          <p:cNvCxnSpPr>
            <a:stCxn id="70" idx="6"/>
            <a:endCxn id="85" idx="2"/>
          </p:cNvCxnSpPr>
          <p:nvPr/>
        </p:nvCxnSpPr>
        <p:spPr>
          <a:xfrm>
            <a:off x="1364626" y="6000415"/>
            <a:ext cx="1835594" cy="19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2527" y="5547250"/>
            <a:ext cx="1685" cy="163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6698626" y="5739526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60" idx="6"/>
            <a:endCxn id="67" idx="2"/>
          </p:cNvCxnSpPr>
          <p:nvPr/>
        </p:nvCxnSpPr>
        <p:spPr>
          <a:xfrm>
            <a:off x="6452600" y="5991493"/>
            <a:ext cx="246026" cy="41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686751" y="5748785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‘85</a:t>
            </a:r>
            <a:endParaRPr lang="en-US" sz="2400" b="1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984864" y="5544282"/>
            <a:ext cx="1662" cy="1538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9759" y="5148349"/>
            <a:ext cx="1484267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Mohien: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55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63723" y="2673333"/>
            <a:ext cx="10691610" cy="1670067"/>
            <a:chOff x="663723" y="2673333"/>
            <a:chExt cx="10691610" cy="1670067"/>
          </a:xfrm>
        </p:grpSpPr>
        <p:sp>
          <p:nvSpPr>
            <p:cNvPr id="75" name="Rectangle 74"/>
            <p:cNvSpPr/>
            <p:nvPr/>
          </p:nvSpPr>
          <p:spPr>
            <a:xfrm>
              <a:off x="663723" y="2705920"/>
              <a:ext cx="6662685" cy="16374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675315" y="2673333"/>
                  <a:ext cx="10680018" cy="15989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 smtClean="0"/>
                    <a:t>Def</a:t>
                  </a:r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‘⊆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is </a:t>
                  </a:r>
                  <a:r>
                    <a:rPr lang="en-US" sz="2800" i="1" dirty="0" smtClean="0"/>
                    <a:t>representative</a:t>
                  </a:r>
                  <a:r>
                    <a:rPr lang="en-US" sz="2800" dirty="0" smtClean="0"/>
                    <a:t> 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if: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∈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:  </a:t>
                  </a:r>
                  <a:r>
                    <a:rPr lang="en-US" sz="2800" dirty="0" smtClean="0"/>
                    <a:t>if exists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disjoint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,</a:t>
                  </a:r>
                </a:p>
                <a:p>
                  <a:r>
                    <a:rPr lang="en-US" sz="2800" dirty="0" smtClean="0"/>
                    <a:t>then there exists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‘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disjoint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15" y="2673333"/>
                  <a:ext cx="10680018" cy="15989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199" t="-3817" b="-103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4564" y="757421"/>
            <a:ext cx="4611236" cy="3662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2626" y="4361702"/>
                <a:ext cx="11209900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Can ensure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(Bollobás)</a:t>
                </a:r>
                <a:r>
                  <a:rPr lang="en-US" sz="2800" dirty="0"/>
                  <a:t>, can be computed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sz="2800" dirty="0"/>
                  <a:t> time</a:t>
                </a:r>
                <a:endParaRPr lang="en-US" sz="2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26" y="4361702"/>
                <a:ext cx="11209900" cy="530915"/>
              </a:xfrm>
              <a:prstGeom prst="rect">
                <a:avLst/>
              </a:prstGeom>
              <a:blipFill rotWithShape="0">
                <a:blip r:embed="rId15"/>
                <a:stretch>
                  <a:fillRect l="-1142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8153400" y="-112931"/>
            <a:ext cx="83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Representative Sets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05750" y="2413869"/>
            <a:ext cx="4210050" cy="1272257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7478016" y="4065494"/>
            <a:ext cx="348270" cy="21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7477125" y="3752850"/>
            <a:ext cx="348270" cy="21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>
            <a:off x="7477125" y="1493744"/>
            <a:ext cx="348270" cy="21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>
            <a:off x="7481280" y="1171575"/>
            <a:ext cx="348270" cy="21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6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4" grpId="0" animBg="1"/>
      <p:bldP spid="88" grpId="0" animBg="1"/>
      <p:bldP spid="93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92883" y="3733799"/>
            <a:ext cx="10532317" cy="1134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3723" y="2286000"/>
            <a:ext cx="10461477" cy="481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63724" y="457200"/>
            <a:ext cx="465249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63723" y="457200"/>
                <a:ext cx="465249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-path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3" y="457200"/>
                <a:ext cx="4652492" cy="530915"/>
              </a:xfrm>
              <a:prstGeom prst="rect">
                <a:avLst/>
              </a:prstGeom>
              <a:blipFill rotWithShape="0">
                <a:blip r:embed="rId4"/>
                <a:stretch>
                  <a:fillRect l="-2752" t="-9195" r="-1573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V="1">
            <a:off x="6166551" y="606153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100" idx="4"/>
          </p:cNvCxnSpPr>
          <p:nvPr/>
        </p:nvCxnSpPr>
        <p:spPr>
          <a:xfrm flipV="1">
            <a:off x="8684328" y="626289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621322" y="6362701"/>
            <a:ext cx="2825616" cy="4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Karp: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 smtClean="0"/>
                  <a:t> poly space</a:t>
                </a:r>
                <a:endParaRPr lang="en-US" sz="2400" dirty="0"/>
              </a:p>
              <a:p>
                <a:endParaRPr lang="nl-NL" sz="2400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01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5864584" y="5735367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53874" y="576480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‘82</a:t>
            </a:r>
            <a:endParaRPr lang="en-US" sz="2400" b="1" dirty="0"/>
          </a:p>
        </p:txBody>
      </p:sp>
      <p:cxnSp>
        <p:nvCxnSpPr>
          <p:cNvPr id="63" name="Straight Connector 62"/>
          <p:cNvCxnSpPr>
            <a:endCxn id="60" idx="2"/>
          </p:cNvCxnSpPr>
          <p:nvPr/>
        </p:nvCxnSpPr>
        <p:spPr>
          <a:xfrm>
            <a:off x="4655042" y="5991493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124" idx="2"/>
          </p:cNvCxnSpPr>
          <p:nvPr/>
        </p:nvCxnSpPr>
        <p:spPr>
          <a:xfrm>
            <a:off x="3369452" y="5996605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4578994" y="5740479"/>
            <a:ext cx="588016" cy="5122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868141" y="5566410"/>
            <a:ext cx="1685" cy="1485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803026" y="5148041"/>
            <a:ext cx="2507472" cy="415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03026" y="5124695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Karp: </a:t>
            </a:r>
            <a:r>
              <a:rPr lang="en-US" sz="2400" dirty="0" smtClean="0"/>
              <a:t>NP-complete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578994" y="575804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‘72</a:t>
            </a:r>
            <a:endParaRPr lang="en-US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363738" y="6370552"/>
            <a:ext cx="312377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85" idx="4"/>
          </p:cNvCxnSpPr>
          <p:nvPr/>
        </p:nvCxnSpPr>
        <p:spPr>
          <a:xfrm flipV="1">
            <a:off x="3487938" y="6276337"/>
            <a:ext cx="6290" cy="27590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Bellman,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Held&amp;Karp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3200220" y="5764085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77891" y="5776435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‘62</a:t>
            </a:r>
            <a:endParaRPr lang="en-US" sz="2400" b="1" dirty="0"/>
          </a:p>
        </p:txBody>
      </p:sp>
      <p:cxnSp>
        <p:nvCxnSpPr>
          <p:cNvPr id="87" name="Straight Connector 86"/>
          <p:cNvCxnSpPr>
            <a:stCxn id="70" idx="6"/>
            <a:endCxn id="85" idx="2"/>
          </p:cNvCxnSpPr>
          <p:nvPr/>
        </p:nvCxnSpPr>
        <p:spPr>
          <a:xfrm>
            <a:off x="1364626" y="6000415"/>
            <a:ext cx="1835594" cy="19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2527" y="5547250"/>
            <a:ext cx="1685" cy="163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6698626" y="5739526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60" idx="6"/>
            <a:endCxn id="67" idx="2"/>
          </p:cNvCxnSpPr>
          <p:nvPr/>
        </p:nvCxnSpPr>
        <p:spPr>
          <a:xfrm>
            <a:off x="6452600" y="5991493"/>
            <a:ext cx="246026" cy="41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686751" y="5748785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‘85</a:t>
            </a:r>
            <a:endParaRPr lang="en-US" sz="2400" b="1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984864" y="5544282"/>
            <a:ext cx="1662" cy="1538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9759" y="5148349"/>
            <a:ext cx="1484267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Mohien: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5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6548610" y="6363456"/>
            <a:ext cx="3198016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6546226" y="6337328"/>
                <a:ext cx="3740774" cy="47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tx1"/>
                    </a:solidFill>
                  </a:rPr>
                  <a:t>Alon,Yuster,Zwick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26" y="6337328"/>
                <a:ext cx="3740774" cy="475579"/>
              </a:xfrm>
              <a:prstGeom prst="rect">
                <a:avLst/>
              </a:prstGeom>
              <a:blipFill rotWithShape="0">
                <a:blip r:embed="rId9"/>
                <a:stretch>
                  <a:fillRect l="-260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8396610" y="5750639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408826" y="5763339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‘95</a:t>
            </a:r>
            <a:endParaRPr lang="en-US" sz="2400" b="1" dirty="0"/>
          </a:p>
        </p:txBody>
      </p:sp>
      <p:cxnSp>
        <p:nvCxnSpPr>
          <p:cNvPr id="102" name="Straight Connector 101"/>
          <p:cNvCxnSpPr>
            <a:stCxn id="67" idx="6"/>
            <a:endCxn id="100" idx="2"/>
          </p:cNvCxnSpPr>
          <p:nvPr/>
        </p:nvCxnSpPr>
        <p:spPr>
          <a:xfrm>
            <a:off x="7286642" y="5995652"/>
            <a:ext cx="1109968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224" y="967793"/>
                <a:ext cx="10680018" cy="3547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,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b="1" dirty="0" smtClean="0"/>
                  <a:t>Def</a:t>
                </a:r>
                <a:r>
                  <a:rPr lang="en-US" sz="2800" dirty="0" smtClean="0"/>
                  <a:t>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-path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dirty="0" smtClean="0"/>
                  <a:t>colorful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 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path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is colorful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#colorful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-paths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 =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24" y="967793"/>
                <a:ext cx="10680018" cy="3547638"/>
              </a:xfrm>
              <a:prstGeom prst="rect">
                <a:avLst/>
              </a:prstGeom>
              <a:blipFill rotWithShape="0">
                <a:blip r:embed="rId12"/>
                <a:stretch>
                  <a:fillRect l="-1199" b="-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03805" y="3654149"/>
                <a:ext cx="5732788" cy="11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⊆{1,…,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05" y="3654149"/>
                <a:ext cx="5732788" cy="119423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9448800" y="-112931"/>
            <a:ext cx="83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Color-Coding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5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92883" y="3794896"/>
            <a:ext cx="7477343" cy="1134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63723" y="2286000"/>
            <a:ext cx="10365849" cy="481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63724" y="457200"/>
            <a:ext cx="416864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63723" y="457200"/>
                <a:ext cx="416864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-path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3" y="457200"/>
                <a:ext cx="4168642" cy="530915"/>
              </a:xfrm>
              <a:prstGeom prst="rect">
                <a:avLst/>
              </a:prstGeom>
              <a:blipFill rotWithShape="0">
                <a:blip r:embed="rId4"/>
                <a:stretch>
                  <a:fillRect l="-3070" t="-9195" r="-1754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V="1">
            <a:off x="6166551" y="606153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100" idx="4"/>
          </p:cNvCxnSpPr>
          <p:nvPr/>
        </p:nvCxnSpPr>
        <p:spPr>
          <a:xfrm flipV="1">
            <a:off x="8684328" y="626289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621322" y="6362701"/>
            <a:ext cx="2825616" cy="4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Karp: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 smtClean="0"/>
                  <a:t> poly space</a:t>
                </a:r>
                <a:endParaRPr lang="en-US" sz="2400" dirty="0"/>
              </a:p>
              <a:p>
                <a:endParaRPr lang="nl-NL" sz="2400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01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5864584" y="5735367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53874" y="576480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‘82</a:t>
            </a:r>
            <a:endParaRPr lang="en-US" sz="2400" b="1" dirty="0"/>
          </a:p>
        </p:txBody>
      </p:sp>
      <p:cxnSp>
        <p:nvCxnSpPr>
          <p:cNvPr id="63" name="Straight Connector 62"/>
          <p:cNvCxnSpPr>
            <a:endCxn id="60" idx="2"/>
          </p:cNvCxnSpPr>
          <p:nvPr/>
        </p:nvCxnSpPr>
        <p:spPr>
          <a:xfrm>
            <a:off x="4655042" y="5991493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124" idx="2"/>
          </p:cNvCxnSpPr>
          <p:nvPr/>
        </p:nvCxnSpPr>
        <p:spPr>
          <a:xfrm>
            <a:off x="3369452" y="5996605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4578994" y="5740479"/>
            <a:ext cx="588016" cy="5122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868141" y="5566410"/>
            <a:ext cx="1685" cy="1485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803026" y="5148041"/>
            <a:ext cx="2507472" cy="415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03026" y="5124695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Karp: </a:t>
            </a:r>
            <a:r>
              <a:rPr lang="en-US" sz="2400" dirty="0" smtClean="0"/>
              <a:t>NP-complete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578994" y="575804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‘72</a:t>
            </a:r>
            <a:endParaRPr lang="en-US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363738" y="6370552"/>
            <a:ext cx="312377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85" idx="4"/>
          </p:cNvCxnSpPr>
          <p:nvPr/>
        </p:nvCxnSpPr>
        <p:spPr>
          <a:xfrm flipV="1">
            <a:off x="3487938" y="6276337"/>
            <a:ext cx="6290" cy="27590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Bellman,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Held&amp;Karp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3200220" y="5764085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77891" y="5776435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‘62</a:t>
            </a:r>
            <a:endParaRPr lang="en-US" sz="2400" b="1" dirty="0"/>
          </a:p>
        </p:txBody>
      </p:sp>
      <p:cxnSp>
        <p:nvCxnSpPr>
          <p:cNvPr id="87" name="Straight Connector 86"/>
          <p:cNvCxnSpPr>
            <a:stCxn id="70" idx="6"/>
            <a:endCxn id="85" idx="2"/>
          </p:cNvCxnSpPr>
          <p:nvPr/>
        </p:nvCxnSpPr>
        <p:spPr>
          <a:xfrm>
            <a:off x="1364626" y="6000415"/>
            <a:ext cx="1835594" cy="19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2527" y="5547250"/>
            <a:ext cx="1685" cy="163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6698626" y="5739526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60" idx="6"/>
            <a:endCxn id="67" idx="2"/>
          </p:cNvCxnSpPr>
          <p:nvPr/>
        </p:nvCxnSpPr>
        <p:spPr>
          <a:xfrm>
            <a:off x="6452600" y="5991493"/>
            <a:ext cx="246026" cy="41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686751" y="5748785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‘85</a:t>
            </a:r>
            <a:endParaRPr lang="en-US" sz="2400" b="1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984864" y="5544282"/>
            <a:ext cx="1662" cy="1538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9759" y="5148349"/>
            <a:ext cx="1484267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Mohien: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5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6548610" y="6363456"/>
            <a:ext cx="3198016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6546226" y="6337328"/>
                <a:ext cx="3740774" cy="47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tx1"/>
                    </a:solidFill>
                  </a:rPr>
                  <a:t>Alon,Yuster,Zwick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26" y="6337328"/>
                <a:ext cx="3740774" cy="475579"/>
              </a:xfrm>
              <a:prstGeom prst="rect">
                <a:avLst/>
              </a:prstGeom>
              <a:blipFill rotWithShape="0">
                <a:blip r:embed="rId9"/>
                <a:stretch>
                  <a:fillRect l="-260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8396610" y="5750639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408826" y="5763339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‘95</a:t>
            </a:r>
            <a:endParaRPr lang="en-US" sz="2400" b="1" dirty="0"/>
          </a:p>
        </p:txBody>
      </p:sp>
      <p:cxnSp>
        <p:nvCxnSpPr>
          <p:cNvPr id="102" name="Straight Connector 101"/>
          <p:cNvCxnSpPr>
            <a:stCxn id="67" idx="6"/>
            <a:endCxn id="100" idx="2"/>
          </p:cNvCxnSpPr>
          <p:nvPr/>
        </p:nvCxnSpPr>
        <p:spPr>
          <a:xfrm>
            <a:off x="7286642" y="5995652"/>
            <a:ext cx="1109968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0394528" y="6053336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10106810" y="5760660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119026" y="5773360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‘09</a:t>
            </a:r>
            <a:endParaRPr lang="en-US" sz="2400" b="1" dirty="0"/>
          </a:p>
        </p:txBody>
      </p:sp>
      <p:cxnSp>
        <p:nvCxnSpPr>
          <p:cNvPr id="110" name="Straight Connector 109"/>
          <p:cNvCxnSpPr>
            <a:endCxn id="108" idx="2"/>
          </p:cNvCxnSpPr>
          <p:nvPr/>
        </p:nvCxnSpPr>
        <p:spPr>
          <a:xfrm>
            <a:off x="8996842" y="6005673"/>
            <a:ext cx="1109968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0051426" y="6349168"/>
            <a:ext cx="176110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10051426" y="6320935"/>
                <a:ext cx="3740774" cy="47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Koutis: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426" y="6320935"/>
                <a:ext cx="3740774" cy="475579"/>
              </a:xfrm>
              <a:prstGeom prst="rect">
                <a:avLst/>
              </a:prstGeom>
              <a:blipFill rotWithShape="0">
                <a:blip r:embed="rId10"/>
                <a:stretch>
                  <a:fillRect l="-260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224" y="967793"/>
                <a:ext cx="11318176" cy="3556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/>
                  <a:t>,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b="1" dirty="0" smtClean="0"/>
                  <a:t>Def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path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is </a:t>
                </a:r>
                <a:r>
                  <a:rPr lang="en-US" sz="2800" b="1" dirty="0" smtClean="0"/>
                  <a:t>linearly independent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smtClean="0"/>
                  <a:t>are</a:t>
                </a:r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path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 is LI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#LI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-paths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24" y="967793"/>
                <a:ext cx="11318176" cy="3556486"/>
              </a:xfrm>
              <a:prstGeom prst="rect">
                <a:avLst/>
              </a:prstGeom>
              <a:blipFill rotWithShape="0">
                <a:blip r:embed="rId11"/>
                <a:stretch>
                  <a:fillRect l="-1131" b="-4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441603" y="3657600"/>
                <a:ext cx="3320973" cy="1265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𝑂𝑟𝑡h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603" y="3657600"/>
                <a:ext cx="3320973" cy="12659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6356674" y="3046674"/>
                <a:ext cx="5378126" cy="610926"/>
              </a:xfrm>
              <a:prstGeom prst="wedgeRectCallout">
                <a:avLst>
                  <a:gd name="adj1" fmla="val -48723"/>
                  <a:gd name="adj2" fmla="val 14154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𝑂𝑟𝑡h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≔{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674" y="3046674"/>
                <a:ext cx="5378126" cy="610926"/>
              </a:xfrm>
              <a:prstGeom prst="wedgeRectCallout">
                <a:avLst>
                  <a:gd name="adj1" fmla="val -48723"/>
                  <a:gd name="adj2" fmla="val 141543"/>
                </a:avLst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204607" y="-112931"/>
            <a:ext cx="83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Vector-Coding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1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663724" y="457200"/>
            <a:ext cx="1036584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63723" y="457200"/>
                <a:ext cx="7512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dirty="0" smtClean="0"/>
                  <a:t> Undirected Hamilton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1.66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3" y="457200"/>
                <a:ext cx="751269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705" t="-10465" r="-56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V="1">
            <a:off x="6166551" y="606153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100" idx="4"/>
          </p:cNvCxnSpPr>
          <p:nvPr/>
        </p:nvCxnSpPr>
        <p:spPr>
          <a:xfrm flipV="1">
            <a:off x="8684328" y="626289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621322" y="6362701"/>
            <a:ext cx="2825616" cy="4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Karp: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 smtClean="0"/>
                  <a:t> poly space</a:t>
                </a:r>
                <a:endParaRPr lang="en-US" sz="2400" dirty="0"/>
              </a:p>
              <a:p>
                <a:endParaRPr lang="nl-NL" sz="2400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01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5864584" y="5735367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53874" y="576480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‘82</a:t>
            </a:r>
            <a:endParaRPr lang="en-US" sz="2400" b="1" dirty="0"/>
          </a:p>
        </p:txBody>
      </p:sp>
      <p:cxnSp>
        <p:nvCxnSpPr>
          <p:cNvPr id="63" name="Straight Connector 62"/>
          <p:cNvCxnSpPr>
            <a:endCxn id="60" idx="2"/>
          </p:cNvCxnSpPr>
          <p:nvPr/>
        </p:nvCxnSpPr>
        <p:spPr>
          <a:xfrm>
            <a:off x="4655042" y="5991493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124" idx="2"/>
          </p:cNvCxnSpPr>
          <p:nvPr/>
        </p:nvCxnSpPr>
        <p:spPr>
          <a:xfrm>
            <a:off x="3369452" y="5996605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4578994" y="5740479"/>
            <a:ext cx="588016" cy="5122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868141" y="5566410"/>
            <a:ext cx="1685" cy="1485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803026" y="5148041"/>
            <a:ext cx="2507472" cy="415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03026" y="5124695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Karp: </a:t>
            </a:r>
            <a:r>
              <a:rPr lang="en-US" sz="2400" dirty="0" smtClean="0"/>
              <a:t>NP-complete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578994" y="575804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‘72</a:t>
            </a:r>
            <a:endParaRPr lang="en-US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363738" y="6370552"/>
            <a:ext cx="312377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85" idx="4"/>
          </p:cNvCxnSpPr>
          <p:nvPr/>
        </p:nvCxnSpPr>
        <p:spPr>
          <a:xfrm flipV="1">
            <a:off x="3487938" y="6276337"/>
            <a:ext cx="6290" cy="27590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Bellman,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Held&amp;Karp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3200220" y="5764085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77891" y="5776435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‘62</a:t>
            </a:r>
            <a:endParaRPr lang="en-US" sz="2400" b="1" dirty="0"/>
          </a:p>
        </p:txBody>
      </p:sp>
      <p:cxnSp>
        <p:nvCxnSpPr>
          <p:cNvPr id="87" name="Straight Connector 86"/>
          <p:cNvCxnSpPr>
            <a:stCxn id="70" idx="6"/>
            <a:endCxn id="85" idx="2"/>
          </p:cNvCxnSpPr>
          <p:nvPr/>
        </p:nvCxnSpPr>
        <p:spPr>
          <a:xfrm>
            <a:off x="1364626" y="6000415"/>
            <a:ext cx="1835594" cy="19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2527" y="5547250"/>
            <a:ext cx="1685" cy="163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6698626" y="5739526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60" idx="6"/>
            <a:endCxn id="67" idx="2"/>
          </p:cNvCxnSpPr>
          <p:nvPr/>
        </p:nvCxnSpPr>
        <p:spPr>
          <a:xfrm>
            <a:off x="6452600" y="5991493"/>
            <a:ext cx="246026" cy="41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686751" y="5748785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‘85</a:t>
            </a:r>
            <a:endParaRPr lang="en-US" sz="2400" b="1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984864" y="5544282"/>
            <a:ext cx="1662" cy="15380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9759" y="5148349"/>
            <a:ext cx="1484267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Mohien: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383" y="5117370"/>
                <a:ext cx="162984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5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6548610" y="6363456"/>
            <a:ext cx="3198016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6546226" y="6337328"/>
                <a:ext cx="3740774" cy="47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tx1"/>
                    </a:solidFill>
                  </a:rPr>
                  <a:t>Alon,Yuster,Zwick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26" y="6337328"/>
                <a:ext cx="3740774" cy="475579"/>
              </a:xfrm>
              <a:prstGeom prst="rect">
                <a:avLst/>
              </a:prstGeom>
              <a:blipFill rotWithShape="0">
                <a:blip r:embed="rId9"/>
                <a:stretch>
                  <a:fillRect l="-260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8396610" y="5750639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408826" y="5763339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‘95</a:t>
            </a:r>
            <a:endParaRPr lang="en-US" sz="2400" b="1" dirty="0"/>
          </a:p>
        </p:txBody>
      </p:sp>
      <p:cxnSp>
        <p:nvCxnSpPr>
          <p:cNvPr id="102" name="Straight Connector 101"/>
          <p:cNvCxnSpPr>
            <a:stCxn id="67" idx="6"/>
            <a:endCxn id="100" idx="2"/>
          </p:cNvCxnSpPr>
          <p:nvPr/>
        </p:nvCxnSpPr>
        <p:spPr>
          <a:xfrm>
            <a:off x="7286642" y="5995652"/>
            <a:ext cx="1109968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0394528" y="6053336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10106810" y="5760660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119026" y="5773360"/>
            <a:ext cx="575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‘09</a:t>
            </a:r>
            <a:endParaRPr lang="en-US" sz="2400" b="1" dirty="0"/>
          </a:p>
        </p:txBody>
      </p:sp>
      <p:cxnSp>
        <p:nvCxnSpPr>
          <p:cNvPr id="110" name="Straight Connector 109"/>
          <p:cNvCxnSpPr>
            <a:endCxn id="108" idx="2"/>
          </p:cNvCxnSpPr>
          <p:nvPr/>
        </p:nvCxnSpPr>
        <p:spPr>
          <a:xfrm>
            <a:off x="8996842" y="6005673"/>
            <a:ext cx="1109968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0051426" y="6349168"/>
            <a:ext cx="176110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10051426" y="6320935"/>
                <a:ext cx="3740774" cy="47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Koutis: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426" y="6320935"/>
                <a:ext cx="3740774" cy="475579"/>
              </a:xfrm>
              <a:prstGeom prst="rect">
                <a:avLst/>
              </a:prstGeom>
              <a:blipFill rotWithShape="0">
                <a:blip r:embed="rId10"/>
                <a:stretch>
                  <a:fillRect l="-260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/>
          <p:cNvSpPr/>
          <p:nvPr/>
        </p:nvSpPr>
        <p:spPr>
          <a:xfrm>
            <a:off x="10737226" y="5771773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0727700" y="578447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‘10</a:t>
            </a:r>
            <a:endParaRPr lang="en-US" sz="2400" b="1" dirty="0"/>
          </a:p>
        </p:txBody>
      </p:sp>
      <p:cxnSp>
        <p:nvCxnSpPr>
          <p:cNvPr id="115" name="Straight Connector 114"/>
          <p:cNvCxnSpPr>
            <a:stCxn id="108" idx="6"/>
            <a:endCxn id="113" idx="2"/>
          </p:cNvCxnSpPr>
          <p:nvPr/>
        </p:nvCxnSpPr>
        <p:spPr>
          <a:xfrm>
            <a:off x="10694826" y="6016786"/>
            <a:ext cx="42400" cy="11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8425536" y="5144224"/>
            <a:ext cx="2610581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11029572" y="5567674"/>
            <a:ext cx="1662" cy="16918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8375026" y="5116867"/>
                <a:ext cx="2690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Bj</a:t>
                </a:r>
                <a:r>
                  <a:rPr lang="en-US" sz="2400" b="1" dirty="0"/>
                  <a:t>ö</a:t>
                </a:r>
                <a:r>
                  <a:rPr lang="nl-NL" sz="2400" b="1" dirty="0" err="1" smtClean="0"/>
                  <a:t>rklund</a:t>
                </a:r>
                <a:r>
                  <a:rPr lang="nl-NL" sz="24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026" y="5116867"/>
                <a:ext cx="26900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628" t="-10526" r="-4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45224" y="967793"/>
            <a:ext cx="11318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689260" y="1093035"/>
            <a:ext cx="103403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57100" y="1093035"/>
                <a:ext cx="8674234" cy="53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/>
                  <a:t>Thm’</a:t>
                </a:r>
                <a:r>
                  <a:rPr lang="en-US" sz="2800" dirty="0" smtClean="0"/>
                  <a:t> Undirected bipartite Hamilton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00" y="1093035"/>
                <a:ext cx="8674234" cy="539315"/>
              </a:xfrm>
              <a:prstGeom prst="rect">
                <a:avLst/>
              </a:prstGeom>
              <a:blipFill rotWithShape="0">
                <a:blip r:embed="rId12"/>
                <a:stretch>
                  <a:fillRect l="-1476" t="-6742" r="-119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9280807" y="-112931"/>
            <a:ext cx="83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Narrow Sieves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0020" y="2438400"/>
            <a:ext cx="2038976" cy="2162118"/>
            <a:chOff x="2840020" y="2438400"/>
            <a:chExt cx="2038976" cy="2162118"/>
          </a:xfrm>
        </p:grpSpPr>
        <p:sp>
          <p:nvSpPr>
            <p:cNvPr id="2" name="Oval 1"/>
            <p:cNvSpPr/>
            <p:nvPr/>
          </p:nvSpPr>
          <p:spPr>
            <a:xfrm>
              <a:off x="3494228" y="24384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3505083" y="301205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494228" y="35857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505083" y="41992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4487141" y="2458698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4497996" y="3032348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4487141" y="3605998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4497996" y="4219518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66265" y="245001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0011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44290" y="300430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0101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840020" y="355042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1001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66265" y="416887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1000</a:t>
              </a:r>
              <a:endParaRPr lang="en-US" dirty="0"/>
            </a:p>
          </p:txBody>
        </p:sp>
      </p:grpSp>
      <p:cxnSp>
        <p:nvCxnSpPr>
          <p:cNvPr id="6" name="Straight Arrow Connector 5"/>
          <p:cNvCxnSpPr>
            <a:stCxn id="78" idx="2"/>
            <a:endCxn id="57" idx="6"/>
          </p:cNvCxnSpPr>
          <p:nvPr/>
        </p:nvCxnSpPr>
        <p:spPr>
          <a:xfrm flipH="1" flipV="1">
            <a:off x="3875228" y="3776200"/>
            <a:ext cx="622768" cy="633818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7" idx="6"/>
            <a:endCxn id="77" idx="2"/>
          </p:cNvCxnSpPr>
          <p:nvPr/>
        </p:nvCxnSpPr>
        <p:spPr>
          <a:xfrm>
            <a:off x="3875228" y="3776200"/>
            <a:ext cx="611913" cy="20298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7" idx="2"/>
            <a:endCxn id="56" idx="6"/>
          </p:cNvCxnSpPr>
          <p:nvPr/>
        </p:nvCxnSpPr>
        <p:spPr>
          <a:xfrm flipH="1" flipV="1">
            <a:off x="3886083" y="3202550"/>
            <a:ext cx="601058" cy="593948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6" idx="6"/>
            <a:endCxn id="66" idx="2"/>
          </p:cNvCxnSpPr>
          <p:nvPr/>
        </p:nvCxnSpPr>
        <p:spPr>
          <a:xfrm flipV="1">
            <a:off x="3886083" y="2649198"/>
            <a:ext cx="601058" cy="553352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6" idx="2"/>
            <a:endCxn id="2" idx="6"/>
          </p:cNvCxnSpPr>
          <p:nvPr/>
        </p:nvCxnSpPr>
        <p:spPr>
          <a:xfrm flipH="1" flipV="1">
            <a:off x="3875228" y="2628900"/>
            <a:ext cx="611913" cy="20298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6"/>
            <a:endCxn id="77" idx="2"/>
          </p:cNvCxnSpPr>
          <p:nvPr/>
        </p:nvCxnSpPr>
        <p:spPr>
          <a:xfrm>
            <a:off x="3875228" y="2628900"/>
            <a:ext cx="611913" cy="1167598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2865045" y="7286595"/>
            <a:ext cx="601058" cy="593222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8222" y="2375051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4c</a:t>
            </a:r>
            <a:r>
              <a:rPr lang="en-US" sz="3200" dirty="0" smtClean="0">
                <a:solidFill>
                  <a:schemeClr val="accent2"/>
                </a:solidFill>
              </a:rPr>
              <a:t>3b1a3</a:t>
            </a:r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88" name="TextBox 87"/>
          <p:cNvSpPr txBox="1"/>
          <p:nvPr/>
        </p:nvSpPr>
        <p:spPr>
          <a:xfrm>
            <a:off x="6448425" y="3225225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4c</a:t>
            </a:r>
            <a:r>
              <a:rPr lang="en-US" sz="3200" dirty="0" smtClean="0">
                <a:solidFill>
                  <a:schemeClr val="accent2"/>
                </a:solidFill>
              </a:rPr>
              <a:t>3a1b3</a:t>
            </a:r>
            <a:r>
              <a:rPr lang="en-US" sz="3200" dirty="0" smtClean="0"/>
              <a:t>d</a:t>
            </a:r>
            <a:endParaRPr lang="en-US" sz="3200" dirty="0"/>
          </a:p>
        </p:txBody>
      </p:sp>
      <p:pic>
        <p:nvPicPr>
          <p:cNvPr id="1026" name="Picture 2" descr="Afbeeldingsresultaat voor sweeping under the ru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56" y="3495803"/>
            <a:ext cx="1323975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Arrow Connector 92"/>
          <p:cNvCxnSpPr>
            <a:endCxn id="64" idx="6"/>
          </p:cNvCxnSpPr>
          <p:nvPr/>
        </p:nvCxnSpPr>
        <p:spPr>
          <a:xfrm flipH="1">
            <a:off x="3886083" y="3836930"/>
            <a:ext cx="519122" cy="55279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28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21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609600" y="274320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Cambria Math" panose="02040503050406030204" pitchFamily="18" charset="0"/>
                <a:cs typeface="Tahoma" pitchFamily="34" charset="0"/>
              </a:rPr>
              <a:t>Part </a:t>
            </a:r>
            <a:r>
              <a:rPr lang="en-US" b="1" dirty="0">
                <a:solidFill>
                  <a:schemeClr val="accent2"/>
                </a:solidFill>
                <a:ea typeface="Cambria Math" panose="02040503050406030204" pitchFamily="18" charset="0"/>
                <a:cs typeface="Tahoma" pitchFamily="34" charset="0"/>
              </a:rPr>
              <a:t>2: Decomposition via </a:t>
            </a:r>
            <a:r>
              <a:rPr lang="en-US" b="1" dirty="0" smtClean="0">
                <a:solidFill>
                  <a:schemeClr val="accent2"/>
                </a:solidFill>
                <a:ea typeface="Cambria Math" panose="02040503050406030204" pitchFamily="18" charset="0"/>
                <a:cs typeface="Tahoma" pitchFamily="34" charset="0"/>
              </a:rPr>
              <a:t>Matchings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4876800"/>
            <a:ext cx="1181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Marek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Cygan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 Stefan Kratsch, Jesper Nederlof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	Fast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Hamiltonicity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Checking Via Bases of Perfect Matchings.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J.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ACM 2018, STOC 2013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Our Starting Point (back in 2012)</a:t>
            </a:r>
            <a:endParaRPr lang="nl-NL" b="1" dirty="0"/>
          </a:p>
        </p:txBody>
      </p:sp>
      <p:sp>
        <p:nvSpPr>
          <p:cNvPr id="7" name="Oval 6"/>
          <p:cNvSpPr/>
          <p:nvPr/>
        </p:nvSpPr>
        <p:spPr>
          <a:xfrm>
            <a:off x="5638800" y="2209800"/>
            <a:ext cx="4202121" cy="37149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7892111" y="2209800"/>
            <a:ext cx="4080320" cy="37149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10549552" y="4895171"/>
            <a:ext cx="692076" cy="664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/>
              <a:t>     </a:t>
            </a:r>
            <a:endParaRPr lang="nl-NL" sz="4800" dirty="0"/>
          </a:p>
        </p:txBody>
      </p:sp>
      <p:sp>
        <p:nvSpPr>
          <p:cNvPr id="26" name="TextBox 25"/>
          <p:cNvSpPr txBox="1"/>
          <p:nvPr>
            <p:custDataLst>
              <p:tags r:id="rId2"/>
            </p:custDataLst>
          </p:nvPr>
        </p:nvSpPr>
        <p:spPr>
          <a:xfrm>
            <a:off x="6368768" y="4956071"/>
            <a:ext cx="692076" cy="664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800" dirty="0"/>
              <a:t>     </a:t>
            </a:r>
            <a:endParaRPr lang="nl-NL" sz="4800" dirty="0"/>
          </a:p>
        </p:txBody>
      </p:sp>
      <p:pic>
        <p:nvPicPr>
          <p:cNvPr id="3091" name="LaTeX: V_1" descr="V_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48" y="5011214"/>
            <a:ext cx="443354" cy="40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LaTeX: V_2" descr="V_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32" y="4950313"/>
            <a:ext cx="455534" cy="40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8767916" y="2636102"/>
            <a:ext cx="200628" cy="243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/>
          <p:cNvSpPr/>
          <p:nvPr/>
        </p:nvSpPr>
        <p:spPr>
          <a:xfrm>
            <a:off x="8764489" y="3056602"/>
            <a:ext cx="200628" cy="243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/>
          <p:cNvSpPr/>
          <p:nvPr/>
        </p:nvSpPr>
        <p:spPr>
          <a:xfrm>
            <a:off x="8764489" y="3419107"/>
            <a:ext cx="200628" cy="243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8764489" y="4109309"/>
            <a:ext cx="200628" cy="243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/>
        </p:nvSpPr>
        <p:spPr>
          <a:xfrm>
            <a:off x="8767916" y="3781608"/>
            <a:ext cx="200628" cy="243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 1"/>
          <p:cNvSpPr/>
          <p:nvPr/>
        </p:nvSpPr>
        <p:spPr>
          <a:xfrm>
            <a:off x="7207691" y="2740503"/>
            <a:ext cx="1681895" cy="1640761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4430" h="2052962">
                <a:moveTo>
                  <a:pt x="1886878" y="0"/>
                </a:moveTo>
                <a:cubicBezTo>
                  <a:pt x="1196240" y="30238"/>
                  <a:pt x="505602" y="60476"/>
                  <a:pt x="508021" y="377371"/>
                </a:cubicBezTo>
                <a:cubicBezTo>
                  <a:pt x="510440" y="694266"/>
                  <a:pt x="1986060" y="1647371"/>
                  <a:pt x="1901393" y="1901371"/>
                </a:cubicBezTo>
                <a:cubicBezTo>
                  <a:pt x="1816726" y="2155371"/>
                  <a:pt x="-7236" y="2044095"/>
                  <a:pt x="21" y="1901371"/>
                </a:cubicBezTo>
                <a:cubicBezTo>
                  <a:pt x="7278" y="1758647"/>
                  <a:pt x="1613526" y="1185333"/>
                  <a:pt x="1944935" y="1045028"/>
                </a:cubicBezTo>
                <a:cubicBezTo>
                  <a:pt x="2276344" y="904723"/>
                  <a:pt x="1988478" y="1059542"/>
                  <a:pt x="1988478" y="1059542"/>
                </a:cubicBezTo>
                <a:lnTo>
                  <a:pt x="1988478" y="1059542"/>
                </a:lnTo>
                <a:lnTo>
                  <a:pt x="1988478" y="1059542"/>
                </a:lnTo>
              </a:path>
            </a:pathLst>
          </a:cu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8756316" y="4413810"/>
            <a:ext cx="200628" cy="243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8744716" y="4706712"/>
            <a:ext cx="200628" cy="243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Freeform 18"/>
          <p:cNvSpPr/>
          <p:nvPr/>
        </p:nvSpPr>
        <p:spPr>
          <a:xfrm>
            <a:off x="6653821" y="3187752"/>
            <a:ext cx="2089240" cy="1800262"/>
          </a:xfrm>
          <a:custGeom>
            <a:avLst/>
            <a:gdLst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7" fmla="*/ 1988478 w 2104430"/>
              <a:gd name="connsiteY7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6" fmla="*/ 1988478 w 2104430"/>
              <a:gd name="connsiteY6" fmla="*/ 1059542 h 2052962"/>
              <a:gd name="connsiteX0" fmla="*/ 1886878 w 2104430"/>
              <a:gd name="connsiteY0" fmla="*/ 0 h 2052962"/>
              <a:gd name="connsiteX1" fmla="*/ 508021 w 2104430"/>
              <a:gd name="connsiteY1" fmla="*/ 377371 h 2052962"/>
              <a:gd name="connsiteX2" fmla="*/ 1901393 w 2104430"/>
              <a:gd name="connsiteY2" fmla="*/ 1901371 h 2052962"/>
              <a:gd name="connsiteX3" fmla="*/ 21 w 2104430"/>
              <a:gd name="connsiteY3" fmla="*/ 1901371 h 2052962"/>
              <a:gd name="connsiteX4" fmla="*/ 1944935 w 2104430"/>
              <a:gd name="connsiteY4" fmla="*/ 1045028 h 2052962"/>
              <a:gd name="connsiteX5" fmla="*/ 1988478 w 2104430"/>
              <a:gd name="connsiteY5" fmla="*/ 1059542 h 2052962"/>
              <a:gd name="connsiteX0" fmla="*/ 1886878 w 1944935"/>
              <a:gd name="connsiteY0" fmla="*/ 0 h 2052962"/>
              <a:gd name="connsiteX1" fmla="*/ 508021 w 1944935"/>
              <a:gd name="connsiteY1" fmla="*/ 377371 h 2052962"/>
              <a:gd name="connsiteX2" fmla="*/ 1901393 w 1944935"/>
              <a:gd name="connsiteY2" fmla="*/ 1901371 h 2052962"/>
              <a:gd name="connsiteX3" fmla="*/ 21 w 1944935"/>
              <a:gd name="connsiteY3" fmla="*/ 1901371 h 2052962"/>
              <a:gd name="connsiteX4" fmla="*/ 1944935 w 1944935"/>
              <a:gd name="connsiteY4" fmla="*/ 1045028 h 2052962"/>
              <a:gd name="connsiteX0" fmla="*/ 1886878 w 1904901"/>
              <a:gd name="connsiteY0" fmla="*/ 0 h 2052962"/>
              <a:gd name="connsiteX1" fmla="*/ 508021 w 1904901"/>
              <a:gd name="connsiteY1" fmla="*/ 377371 h 2052962"/>
              <a:gd name="connsiteX2" fmla="*/ 1901393 w 1904901"/>
              <a:gd name="connsiteY2" fmla="*/ 1901371 h 2052962"/>
              <a:gd name="connsiteX3" fmla="*/ 21 w 1904901"/>
              <a:gd name="connsiteY3" fmla="*/ 1901371 h 2052962"/>
              <a:gd name="connsiteX0" fmla="*/ 1378864 w 1396887"/>
              <a:gd name="connsiteY0" fmla="*/ 0 h 1901371"/>
              <a:gd name="connsiteX1" fmla="*/ 7 w 1396887"/>
              <a:gd name="connsiteY1" fmla="*/ 377371 h 1901371"/>
              <a:gd name="connsiteX2" fmla="*/ 1393379 w 1396887"/>
              <a:gd name="connsiteY2" fmla="*/ 1901371 h 1901371"/>
              <a:gd name="connsiteX0" fmla="*/ 1378861 w 1378861"/>
              <a:gd name="connsiteY0" fmla="*/ 0 h 2031999"/>
              <a:gd name="connsiteX1" fmla="*/ 4 w 1378861"/>
              <a:gd name="connsiteY1" fmla="*/ 377371 h 2031999"/>
              <a:gd name="connsiteX2" fmla="*/ 1364348 w 1378861"/>
              <a:gd name="connsiteY2" fmla="*/ 2031999 h 2031999"/>
              <a:gd name="connsiteX0" fmla="*/ 1378860 w 1413823"/>
              <a:gd name="connsiteY0" fmla="*/ 0 h 2074711"/>
              <a:gd name="connsiteX1" fmla="*/ 3 w 1413823"/>
              <a:gd name="connsiteY1" fmla="*/ 377371 h 2074711"/>
              <a:gd name="connsiteX2" fmla="*/ 1364347 w 1413823"/>
              <a:gd name="connsiteY2" fmla="*/ 2031999 h 2074711"/>
              <a:gd name="connsiteX0" fmla="*/ 2598058 w 2614110"/>
              <a:gd name="connsiteY0" fmla="*/ 0 h 2126536"/>
              <a:gd name="connsiteX1" fmla="*/ 1 w 2614110"/>
              <a:gd name="connsiteY1" fmla="*/ 1422400 h 2126536"/>
              <a:gd name="connsiteX2" fmla="*/ 2583545 w 2614110"/>
              <a:gd name="connsiteY2" fmla="*/ 2031999 h 2126536"/>
              <a:gd name="connsiteX0" fmla="*/ 2598058 w 2614110"/>
              <a:gd name="connsiteY0" fmla="*/ 0 h 2252534"/>
              <a:gd name="connsiteX1" fmla="*/ 1 w 2614110"/>
              <a:gd name="connsiteY1" fmla="*/ 1422400 h 2252534"/>
              <a:gd name="connsiteX2" fmla="*/ 2583545 w 2614110"/>
              <a:gd name="connsiteY2" fmla="*/ 2031999 h 22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4110" h="2252534">
                <a:moveTo>
                  <a:pt x="2598058" y="0"/>
                </a:moveTo>
                <a:cubicBezTo>
                  <a:pt x="1907420" y="30238"/>
                  <a:pt x="2420" y="401562"/>
                  <a:pt x="1" y="1422400"/>
                </a:cubicBezTo>
                <a:cubicBezTo>
                  <a:pt x="-2418" y="2443238"/>
                  <a:pt x="2943984" y="2358571"/>
                  <a:pt x="2583545" y="2031999"/>
                </a:cubicBezTo>
              </a:path>
            </a:pathLst>
          </a:cu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Freeform 3"/>
          <p:cNvSpPr/>
          <p:nvPr/>
        </p:nvSpPr>
        <p:spPr>
          <a:xfrm>
            <a:off x="8947716" y="2740504"/>
            <a:ext cx="2273673" cy="2099610"/>
          </a:xfrm>
          <a:custGeom>
            <a:avLst/>
            <a:gdLst>
              <a:gd name="connsiteX0" fmla="*/ 72571 w 2844878"/>
              <a:gd name="connsiteY0" fmla="*/ 0 h 2627085"/>
              <a:gd name="connsiteX1" fmla="*/ 2844800 w 2844878"/>
              <a:gd name="connsiteY1" fmla="*/ 1378857 h 2627085"/>
              <a:gd name="connsiteX2" fmla="*/ 0 w 2844878"/>
              <a:gd name="connsiteY2" fmla="*/ 2627085 h 262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4878" h="2627085">
                <a:moveTo>
                  <a:pt x="72571" y="0"/>
                </a:moveTo>
                <a:cubicBezTo>
                  <a:pt x="1464733" y="470505"/>
                  <a:pt x="2856895" y="941010"/>
                  <a:pt x="2844800" y="1378857"/>
                </a:cubicBezTo>
                <a:cubicBezTo>
                  <a:pt x="2832705" y="1816704"/>
                  <a:pt x="1416352" y="2221894"/>
                  <a:pt x="0" y="2627085"/>
                </a:cubicBez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5"/>
          <p:cNvSpPr/>
          <p:nvPr/>
        </p:nvSpPr>
        <p:spPr>
          <a:xfrm>
            <a:off x="8957975" y="3158105"/>
            <a:ext cx="1996597" cy="1394411"/>
          </a:xfrm>
          <a:custGeom>
            <a:avLst/>
            <a:gdLst>
              <a:gd name="connsiteX0" fmla="*/ 74251 w 2498193"/>
              <a:gd name="connsiteY0" fmla="*/ 0 h 1744722"/>
              <a:gd name="connsiteX1" fmla="*/ 2498136 w 2498193"/>
              <a:gd name="connsiteY1" fmla="*/ 812800 h 1744722"/>
              <a:gd name="connsiteX2" fmla="*/ 16194 w 2498193"/>
              <a:gd name="connsiteY2" fmla="*/ 1741714 h 1744722"/>
              <a:gd name="connsiteX3" fmla="*/ 1496651 w 2498193"/>
              <a:gd name="connsiteY3" fmla="*/ 1103086 h 1744722"/>
              <a:gd name="connsiteX4" fmla="*/ 1679 w 2498193"/>
              <a:gd name="connsiteY4" fmla="*/ 914400 h 1744722"/>
              <a:gd name="connsiteX5" fmla="*/ 1177336 w 2498193"/>
              <a:gd name="connsiteY5" fmla="*/ 653143 h 1744722"/>
              <a:gd name="connsiteX6" fmla="*/ 1679 w 2498193"/>
              <a:gd name="connsiteY6" fmla="*/ 464457 h 1744722"/>
              <a:gd name="connsiteX7" fmla="*/ 1679 w 2498193"/>
              <a:gd name="connsiteY7" fmla="*/ 464457 h 1744722"/>
              <a:gd name="connsiteX8" fmla="*/ 1679 w 2498193"/>
              <a:gd name="connsiteY8" fmla="*/ 464457 h 17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8193" h="1744722">
                <a:moveTo>
                  <a:pt x="74251" y="0"/>
                </a:moveTo>
                <a:cubicBezTo>
                  <a:pt x="1291031" y="261257"/>
                  <a:pt x="2507812" y="522514"/>
                  <a:pt x="2498136" y="812800"/>
                </a:cubicBezTo>
                <a:cubicBezTo>
                  <a:pt x="2488460" y="1103086"/>
                  <a:pt x="183108" y="1693333"/>
                  <a:pt x="16194" y="1741714"/>
                </a:cubicBezTo>
                <a:cubicBezTo>
                  <a:pt x="-150720" y="1790095"/>
                  <a:pt x="1499070" y="1240972"/>
                  <a:pt x="1496651" y="1103086"/>
                </a:cubicBezTo>
                <a:cubicBezTo>
                  <a:pt x="1494232" y="965200"/>
                  <a:pt x="54898" y="989390"/>
                  <a:pt x="1679" y="914400"/>
                </a:cubicBezTo>
                <a:cubicBezTo>
                  <a:pt x="-51540" y="839410"/>
                  <a:pt x="1177336" y="728133"/>
                  <a:pt x="1177336" y="653143"/>
                </a:cubicBezTo>
                <a:cubicBezTo>
                  <a:pt x="1177336" y="578153"/>
                  <a:pt x="1679" y="464457"/>
                  <a:pt x="1679" y="464457"/>
                </a:cubicBezTo>
                <a:lnTo>
                  <a:pt x="1679" y="464457"/>
                </a:lnTo>
                <a:lnTo>
                  <a:pt x="1679" y="464457"/>
                </a:lnTo>
              </a:path>
            </a:pathLst>
          </a:cu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19490" y="4781718"/>
                <a:ext cx="577336" cy="73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nl-NL" sz="5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490" y="4781718"/>
                <a:ext cx="577336" cy="7379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0680" y="1416308"/>
                <a:ext cx="1140892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small </a:t>
                </a:r>
                <a:r>
                  <a:rPr lang="en-US" sz="2800" i="1" dirty="0" smtClean="0"/>
                  <a:t>separator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no </a:t>
                </a:r>
                <a:r>
                  <a:rPr lang="en-US" sz="2800" dirty="0"/>
                  <a:t>edges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Partitions Hamilton Cycle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Alice </a:t>
                </a:r>
                <a:r>
                  <a:rPr lang="en-US" sz="2800" dirty="0"/>
                  <a:t>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Bob 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r>
                  <a:rPr lang="en-US" sz="2800" dirty="0"/>
                  <a:t>Alice sends 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Bob </a:t>
                </a:r>
                <a:r>
                  <a:rPr lang="en-US" sz="2800" dirty="0" smtClean="0"/>
                  <a:t>decides </a:t>
                </a:r>
                <a:r>
                  <a:rPr lang="en-US" sz="2800" dirty="0"/>
                  <a:t>if a </a:t>
                </a:r>
                <a:r>
                  <a:rPr lang="en-US" sz="2800" dirty="0" smtClean="0"/>
                  <a:t>HC </a:t>
                </a:r>
                <a:r>
                  <a:rPr lang="en-US" sz="2800" dirty="0"/>
                  <a:t>exists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How </a:t>
                </a:r>
                <a:r>
                  <a:rPr lang="en-US" sz="2800" dirty="0"/>
                  <a:t>many candidates </a:t>
                </a:r>
                <a:r>
                  <a:rPr lang="en-US" sz="2800" dirty="0" smtClean="0"/>
                  <a:t>must</a:t>
                </a:r>
                <a:br>
                  <a:rPr lang="en-US" sz="2800" dirty="0" smtClean="0"/>
                </a:br>
                <a:r>
                  <a:rPr lang="en-US" sz="2800" dirty="0" smtClean="0"/>
                  <a:t>  </a:t>
                </a:r>
                <a:r>
                  <a:rPr lang="en-US" sz="2800" dirty="0"/>
                  <a:t>Alice </a:t>
                </a:r>
                <a:r>
                  <a:rPr lang="en-US" sz="2800" dirty="0" smtClean="0"/>
                  <a:t>send, 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0" y="1416308"/>
                <a:ext cx="11408920" cy="4832092"/>
              </a:xfrm>
              <a:prstGeom prst="rect">
                <a:avLst/>
              </a:prstGeom>
              <a:blipFill rotWithShape="0">
                <a:blip r:embed="rId10"/>
                <a:stretch>
                  <a:fillRect l="-1068" t="-1135" b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1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629769" y="2209800"/>
            <a:ext cx="6333631" cy="3714918"/>
            <a:chOff x="2057400" y="1295400"/>
            <a:chExt cx="7924800" cy="4648200"/>
          </a:xfrm>
        </p:grpSpPr>
        <p:sp>
          <p:nvSpPr>
            <p:cNvPr id="7" name="Oval 6"/>
            <p:cNvSpPr/>
            <p:nvPr/>
          </p:nvSpPr>
          <p:spPr>
            <a:xfrm>
              <a:off x="2057400" y="1295400"/>
              <a:ext cx="5257800" cy="464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l 7"/>
            <p:cNvSpPr/>
            <p:nvPr/>
          </p:nvSpPr>
          <p:spPr>
            <a:xfrm>
              <a:off x="4876800" y="1295400"/>
              <a:ext cx="5105400" cy="464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xtBox 10"/>
            <p:cNvSpPr txBox="1"/>
            <p:nvPr>
              <p:custDataLst>
                <p:tags r:id="rId1"/>
              </p:custDataLst>
            </p:nvPr>
          </p:nvSpPr>
          <p:spPr>
            <a:xfrm>
              <a:off x="8201858" y="4655404"/>
              <a:ext cx="865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4800" dirty="0"/>
                <a:t>     </a:t>
              </a:r>
              <a:endParaRPr lang="nl-NL" sz="4800" dirty="0"/>
            </a:p>
          </p:txBody>
        </p:sp>
        <p:sp>
          <p:nvSpPr>
            <p:cNvPr id="26" name="TextBox 25"/>
            <p:cNvSpPr txBox="1"/>
            <p:nvPr>
              <p:custDataLst>
                <p:tags r:id="rId2"/>
              </p:custDataLst>
            </p:nvPr>
          </p:nvSpPr>
          <p:spPr>
            <a:xfrm>
              <a:off x="2970755" y="4731604"/>
              <a:ext cx="865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4800" dirty="0"/>
                <a:t>     </a:t>
              </a:r>
              <a:endParaRPr lang="nl-NL" sz="4800" dirty="0"/>
            </a:p>
          </p:txBody>
        </p:sp>
        <p:pic>
          <p:nvPicPr>
            <p:cNvPr id="3091" name="LaTeX: V_1" descr="V_1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194" y="4800600"/>
              <a:ext cx="554736" cy="50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2" name="LaTeX: V_2" descr="V_2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297" y="4724400"/>
              <a:ext cx="569976" cy="50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5972629" y="182880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l 35"/>
            <p:cNvSpPr/>
            <p:nvPr/>
          </p:nvSpPr>
          <p:spPr>
            <a:xfrm>
              <a:off x="5968342" y="235494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l 36"/>
            <p:cNvSpPr/>
            <p:nvPr/>
          </p:nvSpPr>
          <p:spPr>
            <a:xfrm>
              <a:off x="5968342" y="2808516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l 37"/>
            <p:cNvSpPr/>
            <p:nvPr/>
          </p:nvSpPr>
          <p:spPr>
            <a:xfrm>
              <a:off x="5968342" y="3672114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l 38"/>
            <p:cNvSpPr/>
            <p:nvPr/>
          </p:nvSpPr>
          <p:spPr>
            <a:xfrm>
              <a:off x="5972629" y="3262086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Freeform 1"/>
            <p:cNvSpPr/>
            <p:nvPr/>
          </p:nvSpPr>
          <p:spPr>
            <a:xfrm>
              <a:off x="4528358" y="1959429"/>
              <a:ext cx="1559226" cy="1099617"/>
            </a:xfrm>
            <a:custGeom>
              <a:avLst/>
              <a:gdLst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7" fmla="*/ 1988478 w 2104430"/>
                <a:gd name="connsiteY7" fmla="*/ 1059542 h 2052962"/>
                <a:gd name="connsiteX0" fmla="*/ 1378864 w 1508607"/>
                <a:gd name="connsiteY0" fmla="*/ 0 h 1911633"/>
                <a:gd name="connsiteX1" fmla="*/ 7 w 1508607"/>
                <a:gd name="connsiteY1" fmla="*/ 377371 h 1911633"/>
                <a:gd name="connsiteX2" fmla="*/ 1393379 w 1508607"/>
                <a:gd name="connsiteY2" fmla="*/ 1901371 h 1911633"/>
                <a:gd name="connsiteX3" fmla="*/ 1436921 w 1508607"/>
                <a:gd name="connsiteY3" fmla="*/ 1045028 h 1911633"/>
                <a:gd name="connsiteX4" fmla="*/ 1480464 w 1508607"/>
                <a:gd name="connsiteY4" fmla="*/ 1059542 h 1911633"/>
                <a:gd name="connsiteX5" fmla="*/ 1480464 w 1508607"/>
                <a:gd name="connsiteY5" fmla="*/ 1059542 h 1911633"/>
                <a:gd name="connsiteX6" fmla="*/ 1480464 w 1508607"/>
                <a:gd name="connsiteY6" fmla="*/ 1059542 h 1911633"/>
                <a:gd name="connsiteX0" fmla="*/ 1378956 w 1559226"/>
                <a:gd name="connsiteY0" fmla="*/ 0 h 1099617"/>
                <a:gd name="connsiteX1" fmla="*/ 99 w 1559226"/>
                <a:gd name="connsiteY1" fmla="*/ 377371 h 1099617"/>
                <a:gd name="connsiteX2" fmla="*/ 1437013 w 1559226"/>
                <a:gd name="connsiteY2" fmla="*/ 1045028 h 1099617"/>
                <a:gd name="connsiteX3" fmla="*/ 1480556 w 1559226"/>
                <a:gd name="connsiteY3" fmla="*/ 1059542 h 1099617"/>
                <a:gd name="connsiteX4" fmla="*/ 1480556 w 1559226"/>
                <a:gd name="connsiteY4" fmla="*/ 1059542 h 1099617"/>
                <a:gd name="connsiteX5" fmla="*/ 1480556 w 1559226"/>
                <a:gd name="connsiteY5" fmla="*/ 1059542 h 10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226" h="1099617">
                  <a:moveTo>
                    <a:pt x="1378956" y="0"/>
                  </a:moveTo>
                  <a:cubicBezTo>
                    <a:pt x="688318" y="30238"/>
                    <a:pt x="-9577" y="203200"/>
                    <a:pt x="99" y="377371"/>
                  </a:cubicBezTo>
                  <a:cubicBezTo>
                    <a:pt x="9775" y="551542"/>
                    <a:pt x="1190270" y="931333"/>
                    <a:pt x="1437013" y="1045028"/>
                  </a:cubicBezTo>
                  <a:cubicBezTo>
                    <a:pt x="1683756" y="1158723"/>
                    <a:pt x="1480556" y="1059542"/>
                    <a:pt x="1480556" y="1059542"/>
                  </a:cubicBezTo>
                  <a:lnTo>
                    <a:pt x="1480556" y="1059542"/>
                  </a:lnTo>
                  <a:lnTo>
                    <a:pt x="1480556" y="1059542"/>
                  </a:lnTo>
                </a:path>
              </a:pathLst>
            </a:cu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5958115" y="4053114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l 17"/>
            <p:cNvSpPr/>
            <p:nvPr/>
          </p:nvSpPr>
          <p:spPr>
            <a:xfrm>
              <a:off x="5943601" y="441960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27420" y="2519038"/>
              <a:ext cx="2614110" cy="2252534"/>
            </a:xfrm>
            <a:custGeom>
              <a:avLst/>
              <a:gdLst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7" fmla="*/ 1988478 w 2104430"/>
                <a:gd name="connsiteY7" fmla="*/ 1059542 h 2052962"/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0" fmla="*/ 1886878 w 1944935"/>
                <a:gd name="connsiteY0" fmla="*/ 0 h 2052962"/>
                <a:gd name="connsiteX1" fmla="*/ 508021 w 1944935"/>
                <a:gd name="connsiteY1" fmla="*/ 377371 h 2052962"/>
                <a:gd name="connsiteX2" fmla="*/ 1901393 w 1944935"/>
                <a:gd name="connsiteY2" fmla="*/ 1901371 h 2052962"/>
                <a:gd name="connsiteX3" fmla="*/ 21 w 1944935"/>
                <a:gd name="connsiteY3" fmla="*/ 1901371 h 2052962"/>
                <a:gd name="connsiteX4" fmla="*/ 1944935 w 1944935"/>
                <a:gd name="connsiteY4" fmla="*/ 1045028 h 2052962"/>
                <a:gd name="connsiteX0" fmla="*/ 1886878 w 1904901"/>
                <a:gd name="connsiteY0" fmla="*/ 0 h 2052962"/>
                <a:gd name="connsiteX1" fmla="*/ 508021 w 1904901"/>
                <a:gd name="connsiteY1" fmla="*/ 377371 h 2052962"/>
                <a:gd name="connsiteX2" fmla="*/ 1901393 w 1904901"/>
                <a:gd name="connsiteY2" fmla="*/ 1901371 h 2052962"/>
                <a:gd name="connsiteX3" fmla="*/ 21 w 1904901"/>
                <a:gd name="connsiteY3" fmla="*/ 1901371 h 2052962"/>
                <a:gd name="connsiteX0" fmla="*/ 1378864 w 1396887"/>
                <a:gd name="connsiteY0" fmla="*/ 0 h 1901371"/>
                <a:gd name="connsiteX1" fmla="*/ 7 w 1396887"/>
                <a:gd name="connsiteY1" fmla="*/ 377371 h 1901371"/>
                <a:gd name="connsiteX2" fmla="*/ 1393379 w 1396887"/>
                <a:gd name="connsiteY2" fmla="*/ 1901371 h 1901371"/>
                <a:gd name="connsiteX0" fmla="*/ 1378861 w 1378861"/>
                <a:gd name="connsiteY0" fmla="*/ 0 h 2031999"/>
                <a:gd name="connsiteX1" fmla="*/ 4 w 1378861"/>
                <a:gd name="connsiteY1" fmla="*/ 377371 h 2031999"/>
                <a:gd name="connsiteX2" fmla="*/ 1364348 w 1378861"/>
                <a:gd name="connsiteY2" fmla="*/ 2031999 h 2031999"/>
                <a:gd name="connsiteX0" fmla="*/ 1378860 w 1413823"/>
                <a:gd name="connsiteY0" fmla="*/ 0 h 2074711"/>
                <a:gd name="connsiteX1" fmla="*/ 3 w 1413823"/>
                <a:gd name="connsiteY1" fmla="*/ 377371 h 2074711"/>
                <a:gd name="connsiteX2" fmla="*/ 1364347 w 1413823"/>
                <a:gd name="connsiteY2" fmla="*/ 2031999 h 2074711"/>
                <a:gd name="connsiteX0" fmla="*/ 2598058 w 2614110"/>
                <a:gd name="connsiteY0" fmla="*/ 0 h 2126536"/>
                <a:gd name="connsiteX1" fmla="*/ 1 w 2614110"/>
                <a:gd name="connsiteY1" fmla="*/ 1422400 h 2126536"/>
                <a:gd name="connsiteX2" fmla="*/ 2583545 w 2614110"/>
                <a:gd name="connsiteY2" fmla="*/ 2031999 h 2126536"/>
                <a:gd name="connsiteX0" fmla="*/ 2598058 w 2614110"/>
                <a:gd name="connsiteY0" fmla="*/ 0 h 2252534"/>
                <a:gd name="connsiteX1" fmla="*/ 1 w 2614110"/>
                <a:gd name="connsiteY1" fmla="*/ 1422400 h 2252534"/>
                <a:gd name="connsiteX2" fmla="*/ 2583545 w 2614110"/>
                <a:gd name="connsiteY2" fmla="*/ 2031999 h 225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110" h="2252534">
                  <a:moveTo>
                    <a:pt x="2598058" y="0"/>
                  </a:moveTo>
                  <a:cubicBezTo>
                    <a:pt x="1907420" y="30238"/>
                    <a:pt x="2420" y="401562"/>
                    <a:pt x="1" y="1422400"/>
                  </a:cubicBezTo>
                  <a:cubicBezTo>
                    <a:pt x="-2418" y="2443238"/>
                    <a:pt x="2943984" y="2358571"/>
                    <a:pt x="2583545" y="2031999"/>
                  </a:cubicBezTo>
                </a:path>
              </a:pathLst>
            </a:cu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Freeform 3"/>
            <p:cNvSpPr/>
            <p:nvPr/>
          </p:nvSpPr>
          <p:spPr>
            <a:xfrm>
              <a:off x="6197600" y="1959430"/>
              <a:ext cx="2844878" cy="2627085"/>
            </a:xfrm>
            <a:custGeom>
              <a:avLst/>
              <a:gdLst>
                <a:gd name="connsiteX0" fmla="*/ 72571 w 2844878"/>
                <a:gd name="connsiteY0" fmla="*/ 0 h 2627085"/>
                <a:gd name="connsiteX1" fmla="*/ 2844800 w 2844878"/>
                <a:gd name="connsiteY1" fmla="*/ 1378857 h 2627085"/>
                <a:gd name="connsiteX2" fmla="*/ 0 w 2844878"/>
                <a:gd name="connsiteY2" fmla="*/ 2627085 h 26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4878" h="2627085">
                  <a:moveTo>
                    <a:pt x="72571" y="0"/>
                  </a:moveTo>
                  <a:cubicBezTo>
                    <a:pt x="1464733" y="470505"/>
                    <a:pt x="2856895" y="941010"/>
                    <a:pt x="2844800" y="1378857"/>
                  </a:cubicBezTo>
                  <a:cubicBezTo>
                    <a:pt x="2832705" y="1816704"/>
                    <a:pt x="1416352" y="2221894"/>
                    <a:pt x="0" y="2627085"/>
                  </a:cubicBezTo>
                </a:path>
              </a:pathLst>
            </a:cu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10436" y="2481943"/>
              <a:ext cx="2498193" cy="1744722"/>
            </a:xfrm>
            <a:custGeom>
              <a:avLst/>
              <a:gdLst>
                <a:gd name="connsiteX0" fmla="*/ 74251 w 2498193"/>
                <a:gd name="connsiteY0" fmla="*/ 0 h 1744722"/>
                <a:gd name="connsiteX1" fmla="*/ 2498136 w 2498193"/>
                <a:gd name="connsiteY1" fmla="*/ 812800 h 1744722"/>
                <a:gd name="connsiteX2" fmla="*/ 16194 w 2498193"/>
                <a:gd name="connsiteY2" fmla="*/ 1741714 h 1744722"/>
                <a:gd name="connsiteX3" fmla="*/ 1496651 w 2498193"/>
                <a:gd name="connsiteY3" fmla="*/ 1103086 h 1744722"/>
                <a:gd name="connsiteX4" fmla="*/ 1679 w 2498193"/>
                <a:gd name="connsiteY4" fmla="*/ 914400 h 1744722"/>
                <a:gd name="connsiteX5" fmla="*/ 1177336 w 2498193"/>
                <a:gd name="connsiteY5" fmla="*/ 653143 h 1744722"/>
                <a:gd name="connsiteX6" fmla="*/ 1679 w 2498193"/>
                <a:gd name="connsiteY6" fmla="*/ 464457 h 1744722"/>
                <a:gd name="connsiteX7" fmla="*/ 1679 w 2498193"/>
                <a:gd name="connsiteY7" fmla="*/ 464457 h 1744722"/>
                <a:gd name="connsiteX8" fmla="*/ 1679 w 2498193"/>
                <a:gd name="connsiteY8" fmla="*/ 464457 h 174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8193" h="1744722">
                  <a:moveTo>
                    <a:pt x="74251" y="0"/>
                  </a:moveTo>
                  <a:cubicBezTo>
                    <a:pt x="1291031" y="261257"/>
                    <a:pt x="2507812" y="522514"/>
                    <a:pt x="2498136" y="812800"/>
                  </a:cubicBezTo>
                  <a:cubicBezTo>
                    <a:pt x="2488460" y="1103086"/>
                    <a:pt x="183108" y="1693333"/>
                    <a:pt x="16194" y="1741714"/>
                  </a:cubicBezTo>
                  <a:cubicBezTo>
                    <a:pt x="-150720" y="1790095"/>
                    <a:pt x="1499070" y="1240972"/>
                    <a:pt x="1496651" y="1103086"/>
                  </a:cubicBezTo>
                  <a:cubicBezTo>
                    <a:pt x="1494232" y="965200"/>
                    <a:pt x="54898" y="989390"/>
                    <a:pt x="1679" y="914400"/>
                  </a:cubicBezTo>
                  <a:cubicBezTo>
                    <a:pt x="-51540" y="839410"/>
                    <a:pt x="1177336" y="728133"/>
                    <a:pt x="1177336" y="653143"/>
                  </a:cubicBezTo>
                  <a:cubicBezTo>
                    <a:pt x="1177336" y="578153"/>
                    <a:pt x="1679" y="464457"/>
                    <a:pt x="1679" y="464457"/>
                  </a:cubicBezTo>
                  <a:lnTo>
                    <a:pt x="1679" y="464457"/>
                  </a:lnTo>
                  <a:lnTo>
                    <a:pt x="1679" y="464457"/>
                  </a:lnTo>
                </a:path>
              </a:pathLst>
            </a:cu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9992" y="31242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0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99992" y="35480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2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14506" y="390071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0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786915" y="4513449"/>
                  <a:ext cx="722377" cy="923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nl-NL" sz="5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915" y="4513449"/>
                  <a:ext cx="722377" cy="923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Our Starting Point (back in 2012)</a:t>
            </a:r>
            <a:endParaRPr lang="nl-N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0680" y="1416308"/>
                <a:ext cx="1140892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small </a:t>
                </a:r>
                <a:r>
                  <a:rPr lang="en-US" sz="2800" i="1" dirty="0" smtClean="0"/>
                  <a:t>separator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no </a:t>
                </a:r>
                <a:r>
                  <a:rPr lang="en-US" sz="2800" dirty="0"/>
                  <a:t>edges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Partitions Hamilton Cycle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Alice </a:t>
                </a:r>
                <a:r>
                  <a:rPr lang="en-US" sz="2800" dirty="0"/>
                  <a:t>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Bob 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r>
                  <a:rPr lang="en-US" sz="2800" dirty="0"/>
                  <a:t>Alice sends 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Bob </a:t>
                </a:r>
                <a:r>
                  <a:rPr lang="en-US" sz="2800" dirty="0" smtClean="0"/>
                  <a:t>decides </a:t>
                </a:r>
                <a:r>
                  <a:rPr lang="en-US" sz="2800" dirty="0"/>
                  <a:t>if a </a:t>
                </a:r>
                <a:r>
                  <a:rPr lang="en-US" sz="2800" dirty="0" smtClean="0"/>
                  <a:t>HC </a:t>
                </a:r>
                <a:r>
                  <a:rPr lang="en-US" sz="2800" dirty="0"/>
                  <a:t>exists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How </a:t>
                </a:r>
                <a:r>
                  <a:rPr lang="en-US" sz="2800" dirty="0"/>
                  <a:t>many candidates </a:t>
                </a:r>
                <a:r>
                  <a:rPr lang="en-US" sz="2800" dirty="0" smtClean="0"/>
                  <a:t>must</a:t>
                </a:r>
                <a:br>
                  <a:rPr lang="en-US" sz="2800" dirty="0" smtClean="0"/>
                </a:br>
                <a:r>
                  <a:rPr lang="en-US" sz="2800" dirty="0" smtClean="0"/>
                  <a:t>  </a:t>
                </a:r>
                <a:r>
                  <a:rPr lang="en-US" sz="2800" dirty="0"/>
                  <a:t>Alice </a:t>
                </a:r>
                <a:r>
                  <a:rPr lang="en-US" sz="2800" dirty="0" smtClean="0"/>
                  <a:t>send, 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0" y="1416308"/>
                <a:ext cx="11408920" cy="4832092"/>
              </a:xfrm>
              <a:prstGeom prst="rect">
                <a:avLst/>
              </a:prstGeom>
              <a:blipFill rotWithShape="0">
                <a:blip r:embed="rId9"/>
                <a:stretch>
                  <a:fillRect l="-1068" t="-1135" b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8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638800" y="2209800"/>
            <a:ext cx="6333631" cy="3714918"/>
            <a:chOff x="2057400" y="1295400"/>
            <a:chExt cx="7924800" cy="4648200"/>
          </a:xfrm>
        </p:grpSpPr>
        <p:sp>
          <p:nvSpPr>
            <p:cNvPr id="7" name="Oval 6"/>
            <p:cNvSpPr/>
            <p:nvPr/>
          </p:nvSpPr>
          <p:spPr>
            <a:xfrm>
              <a:off x="2057400" y="1295400"/>
              <a:ext cx="5257800" cy="464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l 7"/>
            <p:cNvSpPr/>
            <p:nvPr/>
          </p:nvSpPr>
          <p:spPr>
            <a:xfrm>
              <a:off x="4876800" y="1295400"/>
              <a:ext cx="5105400" cy="464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TextBox 10"/>
            <p:cNvSpPr txBox="1"/>
            <p:nvPr>
              <p:custDataLst>
                <p:tags r:id="rId1"/>
              </p:custDataLst>
            </p:nvPr>
          </p:nvSpPr>
          <p:spPr>
            <a:xfrm>
              <a:off x="8201858" y="4655404"/>
              <a:ext cx="865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4800" dirty="0"/>
                <a:t>     </a:t>
              </a:r>
              <a:endParaRPr lang="nl-NL" sz="4800" dirty="0"/>
            </a:p>
          </p:txBody>
        </p:sp>
        <p:sp>
          <p:nvSpPr>
            <p:cNvPr id="26" name="TextBox 25"/>
            <p:cNvSpPr txBox="1"/>
            <p:nvPr>
              <p:custDataLst>
                <p:tags r:id="rId2"/>
              </p:custDataLst>
            </p:nvPr>
          </p:nvSpPr>
          <p:spPr>
            <a:xfrm>
              <a:off x="2970755" y="4731604"/>
              <a:ext cx="865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4800" dirty="0"/>
                <a:t>     </a:t>
              </a:r>
              <a:endParaRPr lang="nl-NL" sz="4800" dirty="0"/>
            </a:p>
          </p:txBody>
        </p:sp>
        <p:pic>
          <p:nvPicPr>
            <p:cNvPr id="3091" name="LaTeX: V_1" descr="V_1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194" y="4800600"/>
              <a:ext cx="554736" cy="50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2" name="LaTeX: V_2" descr="V_2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297" y="4724400"/>
              <a:ext cx="569976" cy="50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5972629" y="182880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l 35"/>
            <p:cNvSpPr/>
            <p:nvPr/>
          </p:nvSpPr>
          <p:spPr>
            <a:xfrm>
              <a:off x="5968342" y="235494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l 36"/>
            <p:cNvSpPr/>
            <p:nvPr/>
          </p:nvSpPr>
          <p:spPr>
            <a:xfrm>
              <a:off x="5968342" y="2808516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l 37"/>
            <p:cNvSpPr/>
            <p:nvPr/>
          </p:nvSpPr>
          <p:spPr>
            <a:xfrm>
              <a:off x="5968342" y="3672114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l 38"/>
            <p:cNvSpPr/>
            <p:nvPr/>
          </p:nvSpPr>
          <p:spPr>
            <a:xfrm>
              <a:off x="5972629" y="3262086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Freeform 1"/>
            <p:cNvSpPr/>
            <p:nvPr/>
          </p:nvSpPr>
          <p:spPr>
            <a:xfrm>
              <a:off x="4528358" y="1959429"/>
              <a:ext cx="1559226" cy="1099617"/>
            </a:xfrm>
            <a:custGeom>
              <a:avLst/>
              <a:gdLst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7" fmla="*/ 1988478 w 2104430"/>
                <a:gd name="connsiteY7" fmla="*/ 1059542 h 2052962"/>
                <a:gd name="connsiteX0" fmla="*/ 1378864 w 1508607"/>
                <a:gd name="connsiteY0" fmla="*/ 0 h 1911633"/>
                <a:gd name="connsiteX1" fmla="*/ 7 w 1508607"/>
                <a:gd name="connsiteY1" fmla="*/ 377371 h 1911633"/>
                <a:gd name="connsiteX2" fmla="*/ 1393379 w 1508607"/>
                <a:gd name="connsiteY2" fmla="*/ 1901371 h 1911633"/>
                <a:gd name="connsiteX3" fmla="*/ 1436921 w 1508607"/>
                <a:gd name="connsiteY3" fmla="*/ 1045028 h 1911633"/>
                <a:gd name="connsiteX4" fmla="*/ 1480464 w 1508607"/>
                <a:gd name="connsiteY4" fmla="*/ 1059542 h 1911633"/>
                <a:gd name="connsiteX5" fmla="*/ 1480464 w 1508607"/>
                <a:gd name="connsiteY5" fmla="*/ 1059542 h 1911633"/>
                <a:gd name="connsiteX6" fmla="*/ 1480464 w 1508607"/>
                <a:gd name="connsiteY6" fmla="*/ 1059542 h 1911633"/>
                <a:gd name="connsiteX0" fmla="*/ 1378956 w 1559226"/>
                <a:gd name="connsiteY0" fmla="*/ 0 h 1099617"/>
                <a:gd name="connsiteX1" fmla="*/ 99 w 1559226"/>
                <a:gd name="connsiteY1" fmla="*/ 377371 h 1099617"/>
                <a:gd name="connsiteX2" fmla="*/ 1437013 w 1559226"/>
                <a:gd name="connsiteY2" fmla="*/ 1045028 h 1099617"/>
                <a:gd name="connsiteX3" fmla="*/ 1480556 w 1559226"/>
                <a:gd name="connsiteY3" fmla="*/ 1059542 h 1099617"/>
                <a:gd name="connsiteX4" fmla="*/ 1480556 w 1559226"/>
                <a:gd name="connsiteY4" fmla="*/ 1059542 h 1099617"/>
                <a:gd name="connsiteX5" fmla="*/ 1480556 w 1559226"/>
                <a:gd name="connsiteY5" fmla="*/ 1059542 h 10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226" h="1099617">
                  <a:moveTo>
                    <a:pt x="1378956" y="0"/>
                  </a:moveTo>
                  <a:cubicBezTo>
                    <a:pt x="688318" y="30238"/>
                    <a:pt x="-9577" y="203200"/>
                    <a:pt x="99" y="377371"/>
                  </a:cubicBezTo>
                  <a:cubicBezTo>
                    <a:pt x="9775" y="551542"/>
                    <a:pt x="1190270" y="931333"/>
                    <a:pt x="1437013" y="1045028"/>
                  </a:cubicBezTo>
                  <a:cubicBezTo>
                    <a:pt x="1683756" y="1158723"/>
                    <a:pt x="1480556" y="1059542"/>
                    <a:pt x="1480556" y="1059542"/>
                  </a:cubicBezTo>
                  <a:lnTo>
                    <a:pt x="1480556" y="1059542"/>
                  </a:lnTo>
                  <a:lnTo>
                    <a:pt x="1480556" y="1059542"/>
                  </a:lnTo>
                </a:path>
              </a:pathLst>
            </a:cu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5958115" y="4053114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l 17"/>
            <p:cNvSpPr/>
            <p:nvPr/>
          </p:nvSpPr>
          <p:spPr>
            <a:xfrm>
              <a:off x="5943601" y="441960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27420" y="2519038"/>
              <a:ext cx="2614110" cy="2252534"/>
            </a:xfrm>
            <a:custGeom>
              <a:avLst/>
              <a:gdLst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7" fmla="*/ 1988478 w 2104430"/>
                <a:gd name="connsiteY7" fmla="*/ 1059542 h 2052962"/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0" fmla="*/ 1886878 w 1944935"/>
                <a:gd name="connsiteY0" fmla="*/ 0 h 2052962"/>
                <a:gd name="connsiteX1" fmla="*/ 508021 w 1944935"/>
                <a:gd name="connsiteY1" fmla="*/ 377371 h 2052962"/>
                <a:gd name="connsiteX2" fmla="*/ 1901393 w 1944935"/>
                <a:gd name="connsiteY2" fmla="*/ 1901371 h 2052962"/>
                <a:gd name="connsiteX3" fmla="*/ 21 w 1944935"/>
                <a:gd name="connsiteY3" fmla="*/ 1901371 h 2052962"/>
                <a:gd name="connsiteX4" fmla="*/ 1944935 w 1944935"/>
                <a:gd name="connsiteY4" fmla="*/ 1045028 h 2052962"/>
                <a:gd name="connsiteX0" fmla="*/ 1886878 w 1904901"/>
                <a:gd name="connsiteY0" fmla="*/ 0 h 2052962"/>
                <a:gd name="connsiteX1" fmla="*/ 508021 w 1904901"/>
                <a:gd name="connsiteY1" fmla="*/ 377371 h 2052962"/>
                <a:gd name="connsiteX2" fmla="*/ 1901393 w 1904901"/>
                <a:gd name="connsiteY2" fmla="*/ 1901371 h 2052962"/>
                <a:gd name="connsiteX3" fmla="*/ 21 w 1904901"/>
                <a:gd name="connsiteY3" fmla="*/ 1901371 h 2052962"/>
                <a:gd name="connsiteX0" fmla="*/ 1378864 w 1396887"/>
                <a:gd name="connsiteY0" fmla="*/ 0 h 1901371"/>
                <a:gd name="connsiteX1" fmla="*/ 7 w 1396887"/>
                <a:gd name="connsiteY1" fmla="*/ 377371 h 1901371"/>
                <a:gd name="connsiteX2" fmla="*/ 1393379 w 1396887"/>
                <a:gd name="connsiteY2" fmla="*/ 1901371 h 1901371"/>
                <a:gd name="connsiteX0" fmla="*/ 1378861 w 1378861"/>
                <a:gd name="connsiteY0" fmla="*/ 0 h 2031999"/>
                <a:gd name="connsiteX1" fmla="*/ 4 w 1378861"/>
                <a:gd name="connsiteY1" fmla="*/ 377371 h 2031999"/>
                <a:gd name="connsiteX2" fmla="*/ 1364348 w 1378861"/>
                <a:gd name="connsiteY2" fmla="*/ 2031999 h 2031999"/>
                <a:gd name="connsiteX0" fmla="*/ 1378860 w 1413823"/>
                <a:gd name="connsiteY0" fmla="*/ 0 h 2074711"/>
                <a:gd name="connsiteX1" fmla="*/ 3 w 1413823"/>
                <a:gd name="connsiteY1" fmla="*/ 377371 h 2074711"/>
                <a:gd name="connsiteX2" fmla="*/ 1364347 w 1413823"/>
                <a:gd name="connsiteY2" fmla="*/ 2031999 h 2074711"/>
                <a:gd name="connsiteX0" fmla="*/ 2598058 w 2614110"/>
                <a:gd name="connsiteY0" fmla="*/ 0 h 2126536"/>
                <a:gd name="connsiteX1" fmla="*/ 1 w 2614110"/>
                <a:gd name="connsiteY1" fmla="*/ 1422400 h 2126536"/>
                <a:gd name="connsiteX2" fmla="*/ 2583545 w 2614110"/>
                <a:gd name="connsiteY2" fmla="*/ 2031999 h 2126536"/>
                <a:gd name="connsiteX0" fmla="*/ 2598058 w 2614110"/>
                <a:gd name="connsiteY0" fmla="*/ 0 h 2252534"/>
                <a:gd name="connsiteX1" fmla="*/ 1 w 2614110"/>
                <a:gd name="connsiteY1" fmla="*/ 1422400 h 2252534"/>
                <a:gd name="connsiteX2" fmla="*/ 2583545 w 2614110"/>
                <a:gd name="connsiteY2" fmla="*/ 2031999 h 225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110" h="2252534">
                  <a:moveTo>
                    <a:pt x="2598058" y="0"/>
                  </a:moveTo>
                  <a:cubicBezTo>
                    <a:pt x="1907420" y="30238"/>
                    <a:pt x="2420" y="401562"/>
                    <a:pt x="1" y="1422400"/>
                  </a:cubicBezTo>
                  <a:cubicBezTo>
                    <a:pt x="-2418" y="2443238"/>
                    <a:pt x="2943984" y="2358571"/>
                    <a:pt x="2583545" y="2031999"/>
                  </a:cubicBezTo>
                </a:path>
              </a:pathLst>
            </a:cu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Freeform 3"/>
            <p:cNvSpPr/>
            <p:nvPr/>
          </p:nvSpPr>
          <p:spPr>
            <a:xfrm>
              <a:off x="6197600" y="1959430"/>
              <a:ext cx="2844878" cy="2627085"/>
            </a:xfrm>
            <a:custGeom>
              <a:avLst/>
              <a:gdLst>
                <a:gd name="connsiteX0" fmla="*/ 72571 w 2844878"/>
                <a:gd name="connsiteY0" fmla="*/ 0 h 2627085"/>
                <a:gd name="connsiteX1" fmla="*/ 2844800 w 2844878"/>
                <a:gd name="connsiteY1" fmla="*/ 1378857 h 2627085"/>
                <a:gd name="connsiteX2" fmla="*/ 0 w 2844878"/>
                <a:gd name="connsiteY2" fmla="*/ 2627085 h 26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4878" h="2627085">
                  <a:moveTo>
                    <a:pt x="72571" y="0"/>
                  </a:moveTo>
                  <a:cubicBezTo>
                    <a:pt x="1464733" y="470505"/>
                    <a:pt x="2856895" y="941010"/>
                    <a:pt x="2844800" y="1378857"/>
                  </a:cubicBezTo>
                  <a:cubicBezTo>
                    <a:pt x="2832705" y="1816704"/>
                    <a:pt x="1416352" y="2221894"/>
                    <a:pt x="0" y="2627085"/>
                  </a:cubicBezTo>
                </a:path>
              </a:pathLst>
            </a:cu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12113" y="2481943"/>
              <a:ext cx="1118332" cy="498861"/>
            </a:xfrm>
            <a:custGeom>
              <a:avLst/>
              <a:gdLst>
                <a:gd name="connsiteX0" fmla="*/ 74251 w 2498193"/>
                <a:gd name="connsiteY0" fmla="*/ 0 h 1744722"/>
                <a:gd name="connsiteX1" fmla="*/ 2498136 w 2498193"/>
                <a:gd name="connsiteY1" fmla="*/ 812800 h 1744722"/>
                <a:gd name="connsiteX2" fmla="*/ 16194 w 2498193"/>
                <a:gd name="connsiteY2" fmla="*/ 1741714 h 1744722"/>
                <a:gd name="connsiteX3" fmla="*/ 1496651 w 2498193"/>
                <a:gd name="connsiteY3" fmla="*/ 1103086 h 1744722"/>
                <a:gd name="connsiteX4" fmla="*/ 1679 w 2498193"/>
                <a:gd name="connsiteY4" fmla="*/ 914400 h 1744722"/>
                <a:gd name="connsiteX5" fmla="*/ 1177336 w 2498193"/>
                <a:gd name="connsiteY5" fmla="*/ 653143 h 1744722"/>
                <a:gd name="connsiteX6" fmla="*/ 1679 w 2498193"/>
                <a:gd name="connsiteY6" fmla="*/ 464457 h 1744722"/>
                <a:gd name="connsiteX7" fmla="*/ 1679 w 2498193"/>
                <a:gd name="connsiteY7" fmla="*/ 464457 h 1744722"/>
                <a:gd name="connsiteX8" fmla="*/ 1679 w 2498193"/>
                <a:gd name="connsiteY8" fmla="*/ 464457 h 1744722"/>
                <a:gd name="connsiteX0" fmla="*/ 74251 w 2540253"/>
                <a:gd name="connsiteY0" fmla="*/ 0 h 1104584"/>
                <a:gd name="connsiteX1" fmla="*/ 2498136 w 2540253"/>
                <a:gd name="connsiteY1" fmla="*/ 812800 h 1104584"/>
                <a:gd name="connsiteX2" fmla="*/ 1496651 w 2540253"/>
                <a:gd name="connsiteY2" fmla="*/ 1103086 h 1104584"/>
                <a:gd name="connsiteX3" fmla="*/ 1679 w 2540253"/>
                <a:gd name="connsiteY3" fmla="*/ 914400 h 1104584"/>
                <a:gd name="connsiteX4" fmla="*/ 1177336 w 2540253"/>
                <a:gd name="connsiteY4" fmla="*/ 653143 h 1104584"/>
                <a:gd name="connsiteX5" fmla="*/ 1679 w 2540253"/>
                <a:gd name="connsiteY5" fmla="*/ 464457 h 1104584"/>
                <a:gd name="connsiteX6" fmla="*/ 1679 w 2540253"/>
                <a:gd name="connsiteY6" fmla="*/ 464457 h 1104584"/>
                <a:gd name="connsiteX7" fmla="*/ 1679 w 2540253"/>
                <a:gd name="connsiteY7" fmla="*/ 464457 h 1104584"/>
                <a:gd name="connsiteX0" fmla="*/ 72572 w 2531996"/>
                <a:gd name="connsiteY0" fmla="*/ 0 h 1106477"/>
                <a:gd name="connsiteX1" fmla="*/ 2496457 w 2531996"/>
                <a:gd name="connsiteY1" fmla="*/ 812800 h 1106477"/>
                <a:gd name="connsiteX2" fmla="*/ 1494972 w 2531996"/>
                <a:gd name="connsiteY2" fmla="*/ 1103086 h 1106477"/>
                <a:gd name="connsiteX3" fmla="*/ 1175657 w 2531996"/>
                <a:gd name="connsiteY3" fmla="*/ 653143 h 1106477"/>
                <a:gd name="connsiteX4" fmla="*/ 0 w 2531996"/>
                <a:gd name="connsiteY4" fmla="*/ 464457 h 1106477"/>
                <a:gd name="connsiteX5" fmla="*/ 0 w 2531996"/>
                <a:gd name="connsiteY5" fmla="*/ 464457 h 1106477"/>
                <a:gd name="connsiteX6" fmla="*/ 0 w 2531996"/>
                <a:gd name="connsiteY6" fmla="*/ 464457 h 1106477"/>
                <a:gd name="connsiteX0" fmla="*/ 72572 w 2517181"/>
                <a:gd name="connsiteY0" fmla="*/ 0 h 843570"/>
                <a:gd name="connsiteX1" fmla="*/ 2496457 w 2517181"/>
                <a:gd name="connsiteY1" fmla="*/ 812800 h 843570"/>
                <a:gd name="connsiteX2" fmla="*/ 1175657 w 2517181"/>
                <a:gd name="connsiteY2" fmla="*/ 653143 h 843570"/>
                <a:gd name="connsiteX3" fmla="*/ 0 w 2517181"/>
                <a:gd name="connsiteY3" fmla="*/ 464457 h 843570"/>
                <a:gd name="connsiteX4" fmla="*/ 0 w 2517181"/>
                <a:gd name="connsiteY4" fmla="*/ 464457 h 843570"/>
                <a:gd name="connsiteX5" fmla="*/ 0 w 2517181"/>
                <a:gd name="connsiteY5" fmla="*/ 464457 h 843570"/>
                <a:gd name="connsiteX0" fmla="*/ 72572 w 2496546"/>
                <a:gd name="connsiteY0" fmla="*/ 0 h 823457"/>
                <a:gd name="connsiteX1" fmla="*/ 2496457 w 2496546"/>
                <a:gd name="connsiteY1" fmla="*/ 812800 h 823457"/>
                <a:gd name="connsiteX2" fmla="*/ 0 w 2496546"/>
                <a:gd name="connsiteY2" fmla="*/ 464457 h 823457"/>
                <a:gd name="connsiteX3" fmla="*/ 0 w 2496546"/>
                <a:gd name="connsiteY3" fmla="*/ 464457 h 823457"/>
                <a:gd name="connsiteX4" fmla="*/ 0 w 2496546"/>
                <a:gd name="connsiteY4" fmla="*/ 464457 h 823457"/>
                <a:gd name="connsiteX0" fmla="*/ 72572 w 2322389"/>
                <a:gd name="connsiteY0" fmla="*/ 0 h 809257"/>
                <a:gd name="connsiteX1" fmla="*/ 2322286 w 2322389"/>
                <a:gd name="connsiteY1" fmla="*/ 798285 h 809257"/>
                <a:gd name="connsiteX2" fmla="*/ 0 w 2322389"/>
                <a:gd name="connsiteY2" fmla="*/ 464457 h 809257"/>
                <a:gd name="connsiteX3" fmla="*/ 0 w 2322389"/>
                <a:gd name="connsiteY3" fmla="*/ 464457 h 809257"/>
                <a:gd name="connsiteX4" fmla="*/ 0 w 2322389"/>
                <a:gd name="connsiteY4" fmla="*/ 464457 h 809257"/>
                <a:gd name="connsiteX0" fmla="*/ 72572 w 1118332"/>
                <a:gd name="connsiteY0" fmla="*/ 0 h 498861"/>
                <a:gd name="connsiteX1" fmla="*/ 1103086 w 1118332"/>
                <a:gd name="connsiteY1" fmla="*/ 464457 h 498861"/>
                <a:gd name="connsiteX2" fmla="*/ 0 w 1118332"/>
                <a:gd name="connsiteY2" fmla="*/ 464457 h 498861"/>
                <a:gd name="connsiteX3" fmla="*/ 0 w 1118332"/>
                <a:gd name="connsiteY3" fmla="*/ 464457 h 498861"/>
                <a:gd name="connsiteX4" fmla="*/ 0 w 1118332"/>
                <a:gd name="connsiteY4" fmla="*/ 464457 h 4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32" h="498861">
                  <a:moveTo>
                    <a:pt x="72572" y="0"/>
                  </a:moveTo>
                  <a:cubicBezTo>
                    <a:pt x="1289352" y="261257"/>
                    <a:pt x="1115181" y="387048"/>
                    <a:pt x="1103086" y="464457"/>
                  </a:cubicBezTo>
                  <a:cubicBezTo>
                    <a:pt x="1090991" y="541866"/>
                    <a:pt x="183848" y="464457"/>
                    <a:pt x="0" y="464457"/>
                  </a:cubicBezTo>
                  <a:lnTo>
                    <a:pt x="0" y="464457"/>
                  </a:lnTo>
                  <a:lnTo>
                    <a:pt x="0" y="464457"/>
                  </a:lnTo>
                </a:path>
              </a:pathLst>
            </a:cu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9992" y="31242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0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99992" y="35480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2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14506" y="390071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0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3678" y="314889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2</a:t>
              </a:r>
              <a:endParaRPr lang="nl-NL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3678" y="357273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0</a:t>
              </a:r>
              <a:endParaRPr lang="nl-NL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38192" y="391522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2</a:t>
              </a:r>
              <a:endParaRPr lang="nl-NL" sz="2800" b="1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786915" y="4513449"/>
                  <a:ext cx="722377" cy="923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nl-NL" sz="5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915" y="4513449"/>
                  <a:ext cx="722377" cy="923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Our Starting Point (back in 2012)</a:t>
            </a:r>
            <a:endParaRPr lang="nl-N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0680" y="1416308"/>
                <a:ext cx="1140892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small </a:t>
                </a:r>
                <a:r>
                  <a:rPr lang="en-US" sz="2800" i="1" dirty="0" smtClean="0"/>
                  <a:t>separator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no </a:t>
                </a:r>
                <a:r>
                  <a:rPr lang="en-US" sz="2800" dirty="0"/>
                  <a:t>edges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Partitions Hamilton Cycle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Alice </a:t>
                </a:r>
                <a:r>
                  <a:rPr lang="en-US" sz="2800" dirty="0"/>
                  <a:t>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Bob 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r>
                  <a:rPr lang="en-US" sz="2800" dirty="0"/>
                  <a:t>Alice sends 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Bob </a:t>
                </a:r>
                <a:r>
                  <a:rPr lang="en-US" sz="2800" dirty="0" smtClean="0"/>
                  <a:t>decides </a:t>
                </a:r>
                <a:r>
                  <a:rPr lang="en-US" sz="2800" dirty="0"/>
                  <a:t>if a </a:t>
                </a:r>
                <a:r>
                  <a:rPr lang="en-US" sz="2800" dirty="0" smtClean="0"/>
                  <a:t>HC </a:t>
                </a:r>
                <a:r>
                  <a:rPr lang="en-US" sz="2800" dirty="0"/>
                  <a:t>exists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How </a:t>
                </a:r>
                <a:r>
                  <a:rPr lang="en-US" sz="2800" dirty="0"/>
                  <a:t>many candidates </a:t>
                </a:r>
                <a:r>
                  <a:rPr lang="en-US" sz="2800" dirty="0" smtClean="0"/>
                  <a:t>must</a:t>
                </a:r>
                <a:br>
                  <a:rPr lang="en-US" sz="2800" dirty="0" smtClean="0"/>
                </a:br>
                <a:r>
                  <a:rPr lang="en-US" sz="2800" dirty="0" smtClean="0"/>
                  <a:t>  </a:t>
                </a:r>
                <a:r>
                  <a:rPr lang="en-US" sz="2800" dirty="0"/>
                  <a:t>Alice </a:t>
                </a:r>
                <a:r>
                  <a:rPr lang="en-US" sz="2800" dirty="0" smtClean="0"/>
                  <a:t>send, 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 smtClean="0"/>
                  <a:t>?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0" y="1416308"/>
                <a:ext cx="11408920" cy="4832092"/>
              </a:xfrm>
              <a:prstGeom prst="rect">
                <a:avLst/>
              </a:prstGeom>
              <a:blipFill rotWithShape="0">
                <a:blip r:embed="rId9"/>
                <a:stretch>
                  <a:fillRect l="-1068" t="-1135" b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629769" y="2209800"/>
            <a:ext cx="6333631" cy="3714918"/>
            <a:chOff x="2057400" y="1295400"/>
            <a:chExt cx="7924800" cy="4648200"/>
          </a:xfrm>
        </p:grpSpPr>
        <p:sp>
          <p:nvSpPr>
            <p:cNvPr id="7" name="Oval 6"/>
            <p:cNvSpPr/>
            <p:nvPr/>
          </p:nvSpPr>
          <p:spPr>
            <a:xfrm>
              <a:off x="2057400" y="1295400"/>
              <a:ext cx="5257800" cy="464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l 7"/>
            <p:cNvSpPr/>
            <p:nvPr/>
          </p:nvSpPr>
          <p:spPr>
            <a:xfrm>
              <a:off x="4876800" y="1295400"/>
              <a:ext cx="5105400" cy="46482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786915" y="4513449"/>
                  <a:ext cx="722377" cy="923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nl-NL" sz="5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915" y="4513449"/>
                  <a:ext cx="722377" cy="9233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>
              <p:custDataLst>
                <p:tags r:id="rId1"/>
              </p:custDataLst>
            </p:nvPr>
          </p:nvSpPr>
          <p:spPr>
            <a:xfrm>
              <a:off x="8201858" y="4655404"/>
              <a:ext cx="865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4800" dirty="0"/>
                <a:t>     </a:t>
              </a:r>
              <a:endParaRPr lang="nl-NL" sz="4800" dirty="0"/>
            </a:p>
          </p:txBody>
        </p:sp>
        <p:sp>
          <p:nvSpPr>
            <p:cNvPr id="26" name="TextBox 25"/>
            <p:cNvSpPr txBox="1"/>
            <p:nvPr>
              <p:custDataLst>
                <p:tags r:id="rId2"/>
              </p:custDataLst>
            </p:nvPr>
          </p:nvSpPr>
          <p:spPr>
            <a:xfrm>
              <a:off x="2970755" y="4731604"/>
              <a:ext cx="865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4800" dirty="0"/>
                <a:t>     </a:t>
              </a:r>
              <a:endParaRPr lang="nl-NL" sz="4800" dirty="0"/>
            </a:p>
          </p:txBody>
        </p:sp>
        <p:pic>
          <p:nvPicPr>
            <p:cNvPr id="3091" name="LaTeX: V_1" descr="V_1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194" y="4800600"/>
              <a:ext cx="554736" cy="50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2" name="LaTeX: V_2" descr="V_2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297" y="4724400"/>
              <a:ext cx="569976" cy="509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5972629" y="182880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l 35"/>
            <p:cNvSpPr/>
            <p:nvPr/>
          </p:nvSpPr>
          <p:spPr>
            <a:xfrm>
              <a:off x="5968342" y="235494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l 36"/>
            <p:cNvSpPr/>
            <p:nvPr/>
          </p:nvSpPr>
          <p:spPr>
            <a:xfrm>
              <a:off x="5968342" y="2808516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l 37"/>
            <p:cNvSpPr/>
            <p:nvPr/>
          </p:nvSpPr>
          <p:spPr>
            <a:xfrm>
              <a:off x="5968342" y="3672114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l 38"/>
            <p:cNvSpPr/>
            <p:nvPr/>
          </p:nvSpPr>
          <p:spPr>
            <a:xfrm>
              <a:off x="5972629" y="3262086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" name="Freeform 1"/>
            <p:cNvSpPr/>
            <p:nvPr/>
          </p:nvSpPr>
          <p:spPr>
            <a:xfrm>
              <a:off x="4528358" y="1959429"/>
              <a:ext cx="1559226" cy="1099617"/>
            </a:xfrm>
            <a:custGeom>
              <a:avLst/>
              <a:gdLst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7" fmla="*/ 1988478 w 2104430"/>
                <a:gd name="connsiteY7" fmla="*/ 1059542 h 2052962"/>
                <a:gd name="connsiteX0" fmla="*/ 1378864 w 1508607"/>
                <a:gd name="connsiteY0" fmla="*/ 0 h 1911633"/>
                <a:gd name="connsiteX1" fmla="*/ 7 w 1508607"/>
                <a:gd name="connsiteY1" fmla="*/ 377371 h 1911633"/>
                <a:gd name="connsiteX2" fmla="*/ 1393379 w 1508607"/>
                <a:gd name="connsiteY2" fmla="*/ 1901371 h 1911633"/>
                <a:gd name="connsiteX3" fmla="*/ 1436921 w 1508607"/>
                <a:gd name="connsiteY3" fmla="*/ 1045028 h 1911633"/>
                <a:gd name="connsiteX4" fmla="*/ 1480464 w 1508607"/>
                <a:gd name="connsiteY4" fmla="*/ 1059542 h 1911633"/>
                <a:gd name="connsiteX5" fmla="*/ 1480464 w 1508607"/>
                <a:gd name="connsiteY5" fmla="*/ 1059542 h 1911633"/>
                <a:gd name="connsiteX6" fmla="*/ 1480464 w 1508607"/>
                <a:gd name="connsiteY6" fmla="*/ 1059542 h 1911633"/>
                <a:gd name="connsiteX0" fmla="*/ 1378956 w 1559226"/>
                <a:gd name="connsiteY0" fmla="*/ 0 h 1099617"/>
                <a:gd name="connsiteX1" fmla="*/ 99 w 1559226"/>
                <a:gd name="connsiteY1" fmla="*/ 377371 h 1099617"/>
                <a:gd name="connsiteX2" fmla="*/ 1437013 w 1559226"/>
                <a:gd name="connsiteY2" fmla="*/ 1045028 h 1099617"/>
                <a:gd name="connsiteX3" fmla="*/ 1480556 w 1559226"/>
                <a:gd name="connsiteY3" fmla="*/ 1059542 h 1099617"/>
                <a:gd name="connsiteX4" fmla="*/ 1480556 w 1559226"/>
                <a:gd name="connsiteY4" fmla="*/ 1059542 h 1099617"/>
                <a:gd name="connsiteX5" fmla="*/ 1480556 w 1559226"/>
                <a:gd name="connsiteY5" fmla="*/ 1059542 h 10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226" h="1099617">
                  <a:moveTo>
                    <a:pt x="1378956" y="0"/>
                  </a:moveTo>
                  <a:cubicBezTo>
                    <a:pt x="688318" y="30238"/>
                    <a:pt x="-9577" y="203200"/>
                    <a:pt x="99" y="377371"/>
                  </a:cubicBezTo>
                  <a:cubicBezTo>
                    <a:pt x="9775" y="551542"/>
                    <a:pt x="1190270" y="931333"/>
                    <a:pt x="1437013" y="1045028"/>
                  </a:cubicBezTo>
                  <a:cubicBezTo>
                    <a:pt x="1683756" y="1158723"/>
                    <a:pt x="1480556" y="1059542"/>
                    <a:pt x="1480556" y="1059542"/>
                  </a:cubicBezTo>
                  <a:lnTo>
                    <a:pt x="1480556" y="1059542"/>
                  </a:lnTo>
                  <a:lnTo>
                    <a:pt x="1480556" y="1059542"/>
                  </a:lnTo>
                </a:path>
              </a:pathLst>
            </a:cu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5958115" y="4053114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l 17"/>
            <p:cNvSpPr/>
            <p:nvPr/>
          </p:nvSpPr>
          <p:spPr>
            <a:xfrm>
              <a:off x="5943601" y="4419600"/>
              <a:ext cx="251031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27420" y="2519038"/>
              <a:ext cx="2614110" cy="2252534"/>
            </a:xfrm>
            <a:custGeom>
              <a:avLst/>
              <a:gdLst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7" fmla="*/ 1988478 w 2104430"/>
                <a:gd name="connsiteY7" fmla="*/ 1059542 h 2052962"/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6" fmla="*/ 1988478 w 2104430"/>
                <a:gd name="connsiteY6" fmla="*/ 1059542 h 2052962"/>
                <a:gd name="connsiteX0" fmla="*/ 1886878 w 2104430"/>
                <a:gd name="connsiteY0" fmla="*/ 0 h 2052962"/>
                <a:gd name="connsiteX1" fmla="*/ 508021 w 2104430"/>
                <a:gd name="connsiteY1" fmla="*/ 377371 h 2052962"/>
                <a:gd name="connsiteX2" fmla="*/ 1901393 w 2104430"/>
                <a:gd name="connsiteY2" fmla="*/ 1901371 h 2052962"/>
                <a:gd name="connsiteX3" fmla="*/ 21 w 2104430"/>
                <a:gd name="connsiteY3" fmla="*/ 1901371 h 2052962"/>
                <a:gd name="connsiteX4" fmla="*/ 1944935 w 2104430"/>
                <a:gd name="connsiteY4" fmla="*/ 1045028 h 2052962"/>
                <a:gd name="connsiteX5" fmla="*/ 1988478 w 2104430"/>
                <a:gd name="connsiteY5" fmla="*/ 1059542 h 2052962"/>
                <a:gd name="connsiteX0" fmla="*/ 1886878 w 1944935"/>
                <a:gd name="connsiteY0" fmla="*/ 0 h 2052962"/>
                <a:gd name="connsiteX1" fmla="*/ 508021 w 1944935"/>
                <a:gd name="connsiteY1" fmla="*/ 377371 h 2052962"/>
                <a:gd name="connsiteX2" fmla="*/ 1901393 w 1944935"/>
                <a:gd name="connsiteY2" fmla="*/ 1901371 h 2052962"/>
                <a:gd name="connsiteX3" fmla="*/ 21 w 1944935"/>
                <a:gd name="connsiteY3" fmla="*/ 1901371 h 2052962"/>
                <a:gd name="connsiteX4" fmla="*/ 1944935 w 1944935"/>
                <a:gd name="connsiteY4" fmla="*/ 1045028 h 2052962"/>
                <a:gd name="connsiteX0" fmla="*/ 1886878 w 1904901"/>
                <a:gd name="connsiteY0" fmla="*/ 0 h 2052962"/>
                <a:gd name="connsiteX1" fmla="*/ 508021 w 1904901"/>
                <a:gd name="connsiteY1" fmla="*/ 377371 h 2052962"/>
                <a:gd name="connsiteX2" fmla="*/ 1901393 w 1904901"/>
                <a:gd name="connsiteY2" fmla="*/ 1901371 h 2052962"/>
                <a:gd name="connsiteX3" fmla="*/ 21 w 1904901"/>
                <a:gd name="connsiteY3" fmla="*/ 1901371 h 2052962"/>
                <a:gd name="connsiteX0" fmla="*/ 1378864 w 1396887"/>
                <a:gd name="connsiteY0" fmla="*/ 0 h 1901371"/>
                <a:gd name="connsiteX1" fmla="*/ 7 w 1396887"/>
                <a:gd name="connsiteY1" fmla="*/ 377371 h 1901371"/>
                <a:gd name="connsiteX2" fmla="*/ 1393379 w 1396887"/>
                <a:gd name="connsiteY2" fmla="*/ 1901371 h 1901371"/>
                <a:gd name="connsiteX0" fmla="*/ 1378861 w 1378861"/>
                <a:gd name="connsiteY0" fmla="*/ 0 h 2031999"/>
                <a:gd name="connsiteX1" fmla="*/ 4 w 1378861"/>
                <a:gd name="connsiteY1" fmla="*/ 377371 h 2031999"/>
                <a:gd name="connsiteX2" fmla="*/ 1364348 w 1378861"/>
                <a:gd name="connsiteY2" fmla="*/ 2031999 h 2031999"/>
                <a:gd name="connsiteX0" fmla="*/ 1378860 w 1413823"/>
                <a:gd name="connsiteY0" fmla="*/ 0 h 2074711"/>
                <a:gd name="connsiteX1" fmla="*/ 3 w 1413823"/>
                <a:gd name="connsiteY1" fmla="*/ 377371 h 2074711"/>
                <a:gd name="connsiteX2" fmla="*/ 1364347 w 1413823"/>
                <a:gd name="connsiteY2" fmla="*/ 2031999 h 2074711"/>
                <a:gd name="connsiteX0" fmla="*/ 2598058 w 2614110"/>
                <a:gd name="connsiteY0" fmla="*/ 0 h 2126536"/>
                <a:gd name="connsiteX1" fmla="*/ 1 w 2614110"/>
                <a:gd name="connsiteY1" fmla="*/ 1422400 h 2126536"/>
                <a:gd name="connsiteX2" fmla="*/ 2583545 w 2614110"/>
                <a:gd name="connsiteY2" fmla="*/ 2031999 h 2126536"/>
                <a:gd name="connsiteX0" fmla="*/ 2598058 w 2614110"/>
                <a:gd name="connsiteY0" fmla="*/ 0 h 2252534"/>
                <a:gd name="connsiteX1" fmla="*/ 1 w 2614110"/>
                <a:gd name="connsiteY1" fmla="*/ 1422400 h 2252534"/>
                <a:gd name="connsiteX2" fmla="*/ 2583545 w 2614110"/>
                <a:gd name="connsiteY2" fmla="*/ 2031999 h 225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110" h="2252534">
                  <a:moveTo>
                    <a:pt x="2598058" y="0"/>
                  </a:moveTo>
                  <a:cubicBezTo>
                    <a:pt x="1907420" y="30238"/>
                    <a:pt x="2420" y="401562"/>
                    <a:pt x="1" y="1422400"/>
                  </a:cubicBezTo>
                  <a:cubicBezTo>
                    <a:pt x="-2418" y="2443238"/>
                    <a:pt x="2943984" y="2358571"/>
                    <a:pt x="2583545" y="2031999"/>
                  </a:cubicBezTo>
                </a:path>
              </a:pathLst>
            </a:custGeom>
            <a:ln w="539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Freeform 3"/>
            <p:cNvSpPr/>
            <p:nvPr/>
          </p:nvSpPr>
          <p:spPr>
            <a:xfrm>
              <a:off x="6197600" y="1959430"/>
              <a:ext cx="2844878" cy="2627085"/>
            </a:xfrm>
            <a:custGeom>
              <a:avLst/>
              <a:gdLst>
                <a:gd name="connsiteX0" fmla="*/ 72571 w 2844878"/>
                <a:gd name="connsiteY0" fmla="*/ 0 h 2627085"/>
                <a:gd name="connsiteX1" fmla="*/ 2844800 w 2844878"/>
                <a:gd name="connsiteY1" fmla="*/ 1378857 h 2627085"/>
                <a:gd name="connsiteX2" fmla="*/ 0 w 2844878"/>
                <a:gd name="connsiteY2" fmla="*/ 2627085 h 262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4878" h="2627085">
                  <a:moveTo>
                    <a:pt x="72571" y="0"/>
                  </a:moveTo>
                  <a:cubicBezTo>
                    <a:pt x="1464733" y="470505"/>
                    <a:pt x="2856895" y="941010"/>
                    <a:pt x="2844800" y="1378857"/>
                  </a:cubicBezTo>
                  <a:cubicBezTo>
                    <a:pt x="2832705" y="1816704"/>
                    <a:pt x="1416352" y="2221894"/>
                    <a:pt x="0" y="2627085"/>
                  </a:cubicBezTo>
                </a:path>
              </a:pathLst>
            </a:cu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12113" y="2481943"/>
              <a:ext cx="1118332" cy="498861"/>
            </a:xfrm>
            <a:custGeom>
              <a:avLst/>
              <a:gdLst>
                <a:gd name="connsiteX0" fmla="*/ 74251 w 2498193"/>
                <a:gd name="connsiteY0" fmla="*/ 0 h 1744722"/>
                <a:gd name="connsiteX1" fmla="*/ 2498136 w 2498193"/>
                <a:gd name="connsiteY1" fmla="*/ 812800 h 1744722"/>
                <a:gd name="connsiteX2" fmla="*/ 16194 w 2498193"/>
                <a:gd name="connsiteY2" fmla="*/ 1741714 h 1744722"/>
                <a:gd name="connsiteX3" fmla="*/ 1496651 w 2498193"/>
                <a:gd name="connsiteY3" fmla="*/ 1103086 h 1744722"/>
                <a:gd name="connsiteX4" fmla="*/ 1679 w 2498193"/>
                <a:gd name="connsiteY4" fmla="*/ 914400 h 1744722"/>
                <a:gd name="connsiteX5" fmla="*/ 1177336 w 2498193"/>
                <a:gd name="connsiteY5" fmla="*/ 653143 h 1744722"/>
                <a:gd name="connsiteX6" fmla="*/ 1679 w 2498193"/>
                <a:gd name="connsiteY6" fmla="*/ 464457 h 1744722"/>
                <a:gd name="connsiteX7" fmla="*/ 1679 w 2498193"/>
                <a:gd name="connsiteY7" fmla="*/ 464457 h 1744722"/>
                <a:gd name="connsiteX8" fmla="*/ 1679 w 2498193"/>
                <a:gd name="connsiteY8" fmla="*/ 464457 h 1744722"/>
                <a:gd name="connsiteX0" fmla="*/ 74251 w 2540253"/>
                <a:gd name="connsiteY0" fmla="*/ 0 h 1104584"/>
                <a:gd name="connsiteX1" fmla="*/ 2498136 w 2540253"/>
                <a:gd name="connsiteY1" fmla="*/ 812800 h 1104584"/>
                <a:gd name="connsiteX2" fmla="*/ 1496651 w 2540253"/>
                <a:gd name="connsiteY2" fmla="*/ 1103086 h 1104584"/>
                <a:gd name="connsiteX3" fmla="*/ 1679 w 2540253"/>
                <a:gd name="connsiteY3" fmla="*/ 914400 h 1104584"/>
                <a:gd name="connsiteX4" fmla="*/ 1177336 w 2540253"/>
                <a:gd name="connsiteY4" fmla="*/ 653143 h 1104584"/>
                <a:gd name="connsiteX5" fmla="*/ 1679 w 2540253"/>
                <a:gd name="connsiteY5" fmla="*/ 464457 h 1104584"/>
                <a:gd name="connsiteX6" fmla="*/ 1679 w 2540253"/>
                <a:gd name="connsiteY6" fmla="*/ 464457 h 1104584"/>
                <a:gd name="connsiteX7" fmla="*/ 1679 w 2540253"/>
                <a:gd name="connsiteY7" fmla="*/ 464457 h 1104584"/>
                <a:gd name="connsiteX0" fmla="*/ 72572 w 2531996"/>
                <a:gd name="connsiteY0" fmla="*/ 0 h 1106477"/>
                <a:gd name="connsiteX1" fmla="*/ 2496457 w 2531996"/>
                <a:gd name="connsiteY1" fmla="*/ 812800 h 1106477"/>
                <a:gd name="connsiteX2" fmla="*/ 1494972 w 2531996"/>
                <a:gd name="connsiteY2" fmla="*/ 1103086 h 1106477"/>
                <a:gd name="connsiteX3" fmla="*/ 1175657 w 2531996"/>
                <a:gd name="connsiteY3" fmla="*/ 653143 h 1106477"/>
                <a:gd name="connsiteX4" fmla="*/ 0 w 2531996"/>
                <a:gd name="connsiteY4" fmla="*/ 464457 h 1106477"/>
                <a:gd name="connsiteX5" fmla="*/ 0 w 2531996"/>
                <a:gd name="connsiteY5" fmla="*/ 464457 h 1106477"/>
                <a:gd name="connsiteX6" fmla="*/ 0 w 2531996"/>
                <a:gd name="connsiteY6" fmla="*/ 464457 h 1106477"/>
                <a:gd name="connsiteX0" fmla="*/ 72572 w 2517181"/>
                <a:gd name="connsiteY0" fmla="*/ 0 h 843570"/>
                <a:gd name="connsiteX1" fmla="*/ 2496457 w 2517181"/>
                <a:gd name="connsiteY1" fmla="*/ 812800 h 843570"/>
                <a:gd name="connsiteX2" fmla="*/ 1175657 w 2517181"/>
                <a:gd name="connsiteY2" fmla="*/ 653143 h 843570"/>
                <a:gd name="connsiteX3" fmla="*/ 0 w 2517181"/>
                <a:gd name="connsiteY3" fmla="*/ 464457 h 843570"/>
                <a:gd name="connsiteX4" fmla="*/ 0 w 2517181"/>
                <a:gd name="connsiteY4" fmla="*/ 464457 h 843570"/>
                <a:gd name="connsiteX5" fmla="*/ 0 w 2517181"/>
                <a:gd name="connsiteY5" fmla="*/ 464457 h 843570"/>
                <a:gd name="connsiteX0" fmla="*/ 72572 w 2496546"/>
                <a:gd name="connsiteY0" fmla="*/ 0 h 823457"/>
                <a:gd name="connsiteX1" fmla="*/ 2496457 w 2496546"/>
                <a:gd name="connsiteY1" fmla="*/ 812800 h 823457"/>
                <a:gd name="connsiteX2" fmla="*/ 0 w 2496546"/>
                <a:gd name="connsiteY2" fmla="*/ 464457 h 823457"/>
                <a:gd name="connsiteX3" fmla="*/ 0 w 2496546"/>
                <a:gd name="connsiteY3" fmla="*/ 464457 h 823457"/>
                <a:gd name="connsiteX4" fmla="*/ 0 w 2496546"/>
                <a:gd name="connsiteY4" fmla="*/ 464457 h 823457"/>
                <a:gd name="connsiteX0" fmla="*/ 72572 w 2322389"/>
                <a:gd name="connsiteY0" fmla="*/ 0 h 809257"/>
                <a:gd name="connsiteX1" fmla="*/ 2322286 w 2322389"/>
                <a:gd name="connsiteY1" fmla="*/ 798285 h 809257"/>
                <a:gd name="connsiteX2" fmla="*/ 0 w 2322389"/>
                <a:gd name="connsiteY2" fmla="*/ 464457 h 809257"/>
                <a:gd name="connsiteX3" fmla="*/ 0 w 2322389"/>
                <a:gd name="connsiteY3" fmla="*/ 464457 h 809257"/>
                <a:gd name="connsiteX4" fmla="*/ 0 w 2322389"/>
                <a:gd name="connsiteY4" fmla="*/ 464457 h 809257"/>
                <a:gd name="connsiteX0" fmla="*/ 72572 w 1118332"/>
                <a:gd name="connsiteY0" fmla="*/ 0 h 498861"/>
                <a:gd name="connsiteX1" fmla="*/ 1103086 w 1118332"/>
                <a:gd name="connsiteY1" fmla="*/ 464457 h 498861"/>
                <a:gd name="connsiteX2" fmla="*/ 0 w 1118332"/>
                <a:gd name="connsiteY2" fmla="*/ 464457 h 498861"/>
                <a:gd name="connsiteX3" fmla="*/ 0 w 1118332"/>
                <a:gd name="connsiteY3" fmla="*/ 464457 h 498861"/>
                <a:gd name="connsiteX4" fmla="*/ 0 w 1118332"/>
                <a:gd name="connsiteY4" fmla="*/ 464457 h 4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332" h="498861">
                  <a:moveTo>
                    <a:pt x="72572" y="0"/>
                  </a:moveTo>
                  <a:cubicBezTo>
                    <a:pt x="1289352" y="261257"/>
                    <a:pt x="1115181" y="387048"/>
                    <a:pt x="1103086" y="464457"/>
                  </a:cubicBezTo>
                  <a:cubicBezTo>
                    <a:pt x="1090991" y="541866"/>
                    <a:pt x="183848" y="464457"/>
                    <a:pt x="0" y="464457"/>
                  </a:cubicBezTo>
                  <a:lnTo>
                    <a:pt x="0" y="464457"/>
                  </a:lnTo>
                  <a:lnTo>
                    <a:pt x="0" y="464457"/>
                  </a:lnTo>
                </a:path>
              </a:pathLst>
            </a:cu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9992" y="31242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0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99992" y="354803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2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14506" y="390071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0</a:t>
              </a:r>
              <a:endParaRPr lang="nl-NL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3678" y="314889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2</a:t>
              </a:r>
              <a:endParaRPr lang="nl-NL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3678" y="357273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0</a:t>
              </a:r>
              <a:endParaRPr lang="nl-NL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38192" y="391522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2</a:t>
              </a:r>
              <a:endParaRPr lang="nl-NL" sz="28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Our Starting Point (back in 2012)</a:t>
            </a:r>
            <a:endParaRPr lang="nl-N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0680" y="1416308"/>
                <a:ext cx="11408920" cy="5289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small </a:t>
                </a:r>
                <a:r>
                  <a:rPr lang="en-US" sz="2800" i="1" dirty="0" smtClean="0"/>
                  <a:t>separator 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no </a:t>
                </a:r>
                <a:r>
                  <a:rPr lang="en-US" sz="2800" dirty="0"/>
                  <a:t>edges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Partitions Hamilton Cycle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Alice </a:t>
                </a:r>
                <a:r>
                  <a:rPr lang="en-US" sz="2800" dirty="0"/>
                  <a:t>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Bob knows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r>
                  <a:rPr lang="en-US" sz="2800" dirty="0"/>
                  <a:t>Alice sends 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Bob </a:t>
                </a:r>
                <a:r>
                  <a:rPr lang="en-US" sz="2800" dirty="0" smtClean="0"/>
                  <a:t>decides </a:t>
                </a:r>
                <a:r>
                  <a:rPr lang="en-US" sz="2800" dirty="0"/>
                  <a:t>if a </a:t>
                </a:r>
                <a:r>
                  <a:rPr lang="en-US" sz="2800" dirty="0" smtClean="0"/>
                  <a:t>HC </a:t>
                </a:r>
                <a:r>
                  <a:rPr lang="en-US" sz="2800" dirty="0"/>
                  <a:t>exists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How </a:t>
                </a:r>
                <a:r>
                  <a:rPr lang="en-US" sz="2800" dirty="0"/>
                  <a:t>many candidates </a:t>
                </a:r>
                <a:r>
                  <a:rPr lang="en-US" sz="2800" dirty="0" smtClean="0"/>
                  <a:t>must</a:t>
                </a:r>
                <a:br>
                  <a:rPr lang="en-US" sz="2800" dirty="0" smtClean="0"/>
                </a:br>
                <a:r>
                  <a:rPr lang="en-US" sz="2800" dirty="0" smtClean="0"/>
                  <a:t>  </a:t>
                </a:r>
                <a:r>
                  <a:rPr lang="en-US" sz="2800" dirty="0"/>
                  <a:t>Alice </a:t>
                </a:r>
                <a:r>
                  <a:rPr lang="en-US" sz="2800" dirty="0" smtClean="0"/>
                  <a:t>send, 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r>
                  <a:rPr lang="en-US" sz="2800" dirty="0" smtClean="0"/>
                  <a:t>Naively: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schemeClr val="accent2"/>
                    </a:solidFill>
                  </a:rPr>
                  <a:t> </a:t>
                </a:r>
                <a:r>
                  <a:rPr lang="nl-NL" sz="2800" dirty="0" smtClean="0"/>
                  <a:t>bits.  </a:t>
                </a:r>
                <a:endParaRPr lang="nl-NL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0" y="1416308"/>
                <a:ext cx="11408920" cy="5289718"/>
              </a:xfrm>
              <a:prstGeom prst="rect">
                <a:avLst/>
              </a:prstGeom>
              <a:blipFill rotWithShape="0">
                <a:blip r:embed="rId11"/>
                <a:stretch>
                  <a:fillRect l="-1068" t="-1037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9565" y="6003420"/>
                <a:ext cx="3170035" cy="7021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nl-NL" sz="2800" dirty="0" err="1" smtClean="0">
                    <a:solidFill>
                      <a:schemeClr val="tx1"/>
                    </a:solidFill>
                  </a:rPr>
                  <a:t>Answer</a:t>
                </a:r>
                <a:r>
                  <a:rPr lang="nl-NL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65" y="6003420"/>
                <a:ext cx="3170035" cy="702180"/>
              </a:xfrm>
              <a:prstGeom prst="rect">
                <a:avLst/>
              </a:prstGeom>
              <a:blipFill rotWithShape="0">
                <a:blip r:embed="rId12"/>
                <a:stretch>
                  <a:fillRect l="-3626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7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93800" y="1981200"/>
                <a:ext cx="10845800" cy="441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Given</a:t>
                </a:r>
                <a:r>
                  <a:rPr lang="en-US" sz="2600" dirty="0" smtClean="0"/>
                  <a:t> vertices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 smtClean="0"/>
                  <a:t> with distances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 smtClean="0"/>
                  <a:t>Asked </a:t>
                </a:r>
                <a:r>
                  <a:rPr lang="en-US" sz="2600" dirty="0" smtClean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chemeClr val="tx1"/>
                    </a:solidFill>
                  </a:rPr>
                  <a:t>We focus on the worst case complexity</a:t>
                </a:r>
              </a:p>
              <a:p>
                <a:r>
                  <a:rPr lang="en-US" sz="2600" dirty="0" smtClean="0">
                    <a:solidFill>
                      <a:schemeClr val="tx1"/>
                    </a:solidFill>
                  </a:rPr>
                  <a:t>Clean mathematical model</a:t>
                </a:r>
              </a:p>
              <a:p>
                <a:r>
                  <a:rPr lang="en-US" sz="2600" dirty="0" smtClean="0">
                    <a:solidFill>
                      <a:schemeClr val="tx1"/>
                    </a:solidFill>
                  </a:rPr>
                  <a:t>Expect a `wall’ towards improved algorithms (NP-completeness)</a:t>
                </a:r>
                <a:endParaRPr lang="en-US" sz="26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200" dirty="0" smtClean="0">
                    <a:solidFill>
                      <a:schemeClr val="tx1"/>
                    </a:solidFill>
                  </a:rPr>
                  <a:t>But where: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0.99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r>
                  <a:rPr lang="en-US" sz="2600" dirty="0" smtClean="0">
                    <a:solidFill>
                      <a:schemeClr val="tx1"/>
                    </a:solidFill>
                  </a:rPr>
                  <a:t>Much recent interest in similar study for related problems (Strong ETH)</a:t>
                </a: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93800" y="1981200"/>
                <a:ext cx="10845800" cy="4419600"/>
              </a:xfrm>
              <a:blipFill rotWithShape="0">
                <a:blip r:embed="rId2"/>
                <a:stretch>
                  <a:fillRect l="-1012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 and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84200" y="1417638"/>
                <a:ext cx="9931400" cy="51355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For 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800" dirty="0" smtClean="0"/>
                  <a:t> and two perfect matchings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Hamilton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cycle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Dimensions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84200" y="1417638"/>
                <a:ext cx="9931400" cy="5135562"/>
              </a:xfrm>
              <a:blipFill rotWithShape="0">
                <a:blip r:embed="rId2"/>
                <a:stretch>
                  <a:fillRect l="-1289" t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Matchings Connectivity Matrix</a:t>
            </a:r>
            <a:endParaRPr lang="nl-NL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9601200" y="1605153"/>
            <a:ext cx="2334250" cy="2585847"/>
            <a:chOff x="9601200" y="2519553"/>
            <a:chExt cx="2334250" cy="258584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0088362" y="3962400"/>
              <a:ext cx="18288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i="1" dirty="0" smtClean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3600" b="1" baseline="-25000" dirty="0" smtClean="0">
                  <a:solidFill>
                    <a:schemeClr val="accent2"/>
                  </a:solidFill>
                  <a:ea typeface="Tahoma" pitchFamily="34" charset="0"/>
                  <a:cs typeface="Tahoma" pitchFamily="34" charset="0"/>
                </a:rPr>
                <a:t>4</a:t>
              </a:r>
              <a:endParaRPr lang="nl-NL" sz="3600" b="1" baseline="-25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1200" y="2519553"/>
              <a:ext cx="2334250" cy="18859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28650" y="3467920"/>
            <a:ext cx="10726683" cy="1905374"/>
            <a:chOff x="628650" y="3467920"/>
            <a:chExt cx="10726683" cy="1905374"/>
          </a:xfrm>
        </p:grpSpPr>
        <p:sp>
          <p:nvSpPr>
            <p:cNvPr id="7" name="Rectangle 6"/>
            <p:cNvSpPr/>
            <p:nvPr/>
          </p:nvSpPr>
          <p:spPr>
            <a:xfrm>
              <a:off x="628650" y="3467920"/>
              <a:ext cx="7905750" cy="1458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5315" y="3506436"/>
                  <a:ext cx="10680018" cy="18668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 smtClean="0"/>
                    <a:t>Def</a:t>
                  </a:r>
                  <a:r>
                    <a:rPr lang="en-US" sz="28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′⊆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is </a:t>
                  </a:r>
                  <a:r>
                    <a:rPr lang="en-US" sz="2800" i="1" dirty="0" smtClean="0"/>
                    <a:t>representative</a:t>
                  </a:r>
                  <a:r>
                    <a:rPr lang="en-US" sz="2800" dirty="0" smtClean="0"/>
                    <a:t> 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if: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:  </a:t>
                  </a:r>
                  <a:r>
                    <a:rPr lang="en-US" sz="2800" dirty="0" smtClean="0"/>
                    <a:t>if exists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sz="2800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 smtClean="0"/>
                    <a:t>HC</a:t>
                  </a:r>
                </a:p>
                <a:p>
                  <a:r>
                    <a:rPr lang="en-US" sz="2800" dirty="0" smtClean="0"/>
                    <a:t>then there exists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′∈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‘</m:t>
                      </m:r>
                    </m:oMath>
                  </a14:m>
                  <a:r>
                    <a:rPr lang="en-US" sz="2800" dirty="0" smtClean="0"/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sz="2800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2800" dirty="0"/>
                    <a:t>HC</a:t>
                  </a:r>
                </a:p>
                <a:p>
                  <a:endParaRPr lang="en-US" sz="28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315" y="3506436"/>
                  <a:ext cx="10680018" cy="18668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99" t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19125" y="5029200"/>
            <a:ext cx="10277475" cy="523220"/>
            <a:chOff x="619125" y="5029200"/>
            <a:chExt cx="10277475" cy="523220"/>
          </a:xfrm>
        </p:grpSpPr>
        <p:sp>
          <p:nvSpPr>
            <p:cNvPr id="10" name="Rectangle 9"/>
            <p:cNvSpPr/>
            <p:nvPr/>
          </p:nvSpPr>
          <p:spPr>
            <a:xfrm>
              <a:off x="619125" y="5105395"/>
              <a:ext cx="10277475" cy="447025"/>
            </a:xfrm>
            <a:prstGeom prst="rect">
              <a:avLst/>
            </a:prstGeom>
            <a:solidFill>
              <a:srgbClr val="FAFBF7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19125" y="5029200"/>
                  <a:ext cx="875347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 smtClean="0"/>
                    <a:t>Obs </a:t>
                  </a:r>
                  <a:r>
                    <a:rPr lang="en-US" sz="2800" dirty="0" smtClean="0"/>
                    <a:t>Any row basis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,⋅]</m:t>
                      </m:r>
                    </m:oMath>
                  </a14:m>
                  <a:r>
                    <a:rPr lang="en-US" sz="2800" dirty="0" smtClean="0"/>
                    <a:t> is representative for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lang="en-US" sz="2800" dirty="0" smtClean="0"/>
                    <a:t>.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25" y="5029200"/>
                  <a:ext cx="8753475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62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" y="5715000"/>
                <a:ext cx="10287000" cy="990600"/>
              </a:xfrm>
              <a:prstGeom prst="rect">
                <a:avLst/>
              </a:prstGeom>
              <a:solidFill>
                <a:srgbClr val="FAFBF7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Lem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Given 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rank-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factorization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with explicit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a representative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can be computed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15000"/>
                <a:ext cx="10287000" cy="990600"/>
              </a:xfrm>
              <a:prstGeom prst="rect">
                <a:avLst/>
              </a:prstGeom>
              <a:blipFill rotWithShape="0">
                <a:blip r:embed="rId6"/>
                <a:stretch>
                  <a:fillRect l="-1064" t="-2410" b="-13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7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1" y="1923301"/>
            <a:ext cx="6019800" cy="481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599" y="5355069"/>
            <a:ext cx="10134601" cy="1274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Matchings Connectivity Matrix</a:t>
            </a:r>
            <a:endParaRPr lang="nl-N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4512" y="1893125"/>
                <a:ext cx="6262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Def </a:t>
                </a:r>
                <a:r>
                  <a:rPr lang="en-US" sz="2800" dirty="0" smtClean="0"/>
                  <a:t>A </a:t>
                </a:r>
                <a:r>
                  <a:rPr lang="en-US" sz="2800" i="1" dirty="0" smtClean="0"/>
                  <a:t>cut</a:t>
                </a:r>
                <a:r>
                  <a:rPr lang="en-US" sz="2800" dirty="0" smtClean="0"/>
                  <a:t> is an unordered partition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2" y="1893125"/>
                <a:ext cx="626261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045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12238" y="2657469"/>
            <a:ext cx="10131962" cy="923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7150" y="2627293"/>
                <a:ext cx="940648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Def </a:t>
                </a:r>
                <a:r>
                  <a:rPr lang="en-US" sz="2800" dirty="0" smtClean="0"/>
                  <a:t>A cut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i="1" dirty="0" smtClean="0"/>
                  <a:t>splits</a:t>
                </a:r>
                <a:r>
                  <a:rPr lang="en-US" sz="2800" dirty="0" smtClean="0"/>
                  <a:t> a matching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 of  if for every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or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}⊆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50" y="2627293"/>
                <a:ext cx="9406486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296" t="-6369" r="-129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9600" y="3793696"/>
            <a:ext cx="10134600" cy="923931"/>
          </a:xfrm>
          <a:prstGeom prst="rect">
            <a:avLst/>
          </a:prstGeom>
          <a:solidFill>
            <a:srgbClr val="FAFBF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7150" y="3741246"/>
                <a:ext cx="9478172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Obs </a:t>
                </a: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 smtClean="0"/>
                  <a:t> be two perfect matchings. The number of cuts that</a:t>
                </a:r>
                <a:br>
                  <a:rPr lang="en-US" sz="2800" dirty="0" smtClean="0"/>
                </a:br>
                <a:r>
                  <a:rPr lang="en-US" sz="2800" dirty="0" smtClean="0"/>
                  <a:t>        split both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50" y="3741246"/>
                <a:ext cx="9478172" cy="983154"/>
              </a:xfrm>
              <a:prstGeom prst="rect">
                <a:avLst/>
              </a:prstGeom>
              <a:blipFill rotWithShape="0">
                <a:blip r:embed="rId4"/>
                <a:stretch>
                  <a:fillRect l="-1286" t="-6211" r="-19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7150" y="5601195"/>
                <a:ext cx="396313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𝑐𝑐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/>
                  <a:t>=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50" y="5601195"/>
                <a:ext cx="3963136" cy="552267"/>
              </a:xfrm>
              <a:prstGeom prst="rect">
                <a:avLst/>
              </a:prstGeom>
              <a:blipFill rotWithShape="0">
                <a:blip r:embed="rId5"/>
                <a:stretch>
                  <a:fillRect t="-5556" r="-1997" b="-3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76576" y="5372565"/>
                <a:ext cx="6943824" cy="11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splits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splits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76" y="5372565"/>
                <a:ext cx="6943824" cy="11942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09599" y="4899230"/>
            <a:ext cx="3276601" cy="4466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Cut Factorization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1499" y="1238905"/>
                <a:ext cx="11796884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Two factorizations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: </a:t>
                </a:r>
                <a:r>
                  <a:rPr lang="en-US" sz="2800" i="1" dirty="0" smtClean="0"/>
                  <a:t>cut fact.</a:t>
                </a:r>
                <a:r>
                  <a:rPr lang="en-US" sz="2800" dirty="0" smtClean="0"/>
                  <a:t> (rank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 smtClean="0"/>
                  <a:t>) and </a:t>
                </a:r>
                <a:r>
                  <a:rPr lang="en-US" sz="2800" i="1" dirty="0" smtClean="0"/>
                  <a:t>matchings fact.</a:t>
                </a:r>
                <a:r>
                  <a:rPr lang="en-US" sz="2800" dirty="0" smtClean="0"/>
                  <a:t> (rank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r>
                  <a:rPr lang="en-US" sz="2800" dirty="0" smtClean="0"/>
                  <a:t> )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1238905"/>
                <a:ext cx="11796884" cy="539315"/>
              </a:xfrm>
              <a:prstGeom prst="rect">
                <a:avLst/>
              </a:prstGeom>
              <a:blipFill rotWithShape="0">
                <a:blip r:embed="rId7"/>
                <a:stretch>
                  <a:fillRect l="-1085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3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4294967295"/>
                <p:custDataLst>
                  <p:tags r:id="rId1"/>
                </p:custDataLst>
              </p:nvPr>
            </p:nvSpPr>
            <p:spPr>
              <a:xfrm>
                <a:off x="1219200" y="1447800"/>
                <a:ext cx="12039600" cy="52578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 eaLnBrk="0">
                  <a:buNone/>
                </a:pPr>
                <a:r>
                  <a:rPr lang="en-US" sz="3000" dirty="0" smtClean="0"/>
                  <a:t>Divide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3000" dirty="0" smtClean="0"/>
                  <a:t>into groups: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/>
              </a:p>
              <a:p>
                <a:pPr marL="457200" lvl="1" indent="0" eaLnBrk="0">
                  <a:buNone/>
                </a:pPr>
                <a:endParaRPr lang="en-US" dirty="0" smtClean="0"/>
              </a:p>
              <a:p>
                <a:pPr marL="457200" lvl="1" indent="0" eaLnBrk="0">
                  <a:buNone/>
                </a:pPr>
                <a:endParaRPr lang="en-US" dirty="0"/>
              </a:p>
              <a:p>
                <a:pPr marL="457200" lvl="1" indent="0" eaLnBrk="0">
                  <a:buNone/>
                </a:pPr>
                <a:endParaRPr lang="en-US" dirty="0" smtClean="0"/>
              </a:p>
              <a:p>
                <a:pPr marL="457200" lvl="1" indent="0" eaLnBrk="0">
                  <a:buNone/>
                </a:pPr>
                <a:r>
                  <a:rPr lang="en-US" dirty="0" smtClean="0"/>
                  <a:t>  </a:t>
                </a:r>
              </a:p>
              <a:p>
                <a:pPr marL="457200" lvl="1" indent="0" eaLnBrk="0">
                  <a:buNone/>
                </a:pPr>
                <a:r>
                  <a:rPr lang="en-US" dirty="0" smtClean="0"/>
                  <a:t>  </a:t>
                </a:r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eaLnBrk="0"/>
                <a:endParaRPr lang="en-US" dirty="0" smtClean="0"/>
              </a:p>
              <a:p>
                <a:pPr lvl="1" eaLnBrk="0"/>
                <a:endParaRPr lang="nl-NL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  <p:custDataLst>
                  <p:tags r:id="rId3"/>
                </p:custDataLst>
              </p:nvPr>
            </p:nvSpPr>
            <p:spPr>
              <a:xfrm>
                <a:off x="1219200" y="1447800"/>
                <a:ext cx="12039600" cy="5257800"/>
              </a:xfrm>
              <a:prstGeom prst="rect">
                <a:avLst/>
              </a:prstGeom>
              <a:blipFill rotWithShape="0">
                <a:blip r:embed="rId4"/>
                <a:stretch>
                  <a:fillRect l="-1165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2361780"/>
                <a:ext cx="89113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DF5F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DF5F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(5)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⋯</m:t>
                          </m:r>
                          <m: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DF5F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61780"/>
                <a:ext cx="8911350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900052" y="2151962"/>
            <a:ext cx="2208811" cy="261276"/>
          </a:xfrm>
          <a:custGeom>
            <a:avLst/>
            <a:gdLst>
              <a:gd name="connsiteX0" fmla="*/ 0 w 2256312"/>
              <a:gd name="connsiteY0" fmla="*/ 213784 h 213784"/>
              <a:gd name="connsiteX1" fmla="*/ 1080655 w 2256312"/>
              <a:gd name="connsiteY1" fmla="*/ 28 h 213784"/>
              <a:gd name="connsiteX2" fmla="*/ 2256312 w 2256312"/>
              <a:gd name="connsiteY2" fmla="*/ 201908 h 213784"/>
              <a:gd name="connsiteX0" fmla="*/ 0 w 2196935"/>
              <a:gd name="connsiteY0" fmla="*/ 249793 h 249793"/>
              <a:gd name="connsiteX1" fmla="*/ 1021278 w 2196935"/>
              <a:gd name="connsiteY1" fmla="*/ 411 h 249793"/>
              <a:gd name="connsiteX2" fmla="*/ 2196935 w 2196935"/>
              <a:gd name="connsiteY2" fmla="*/ 202291 h 249793"/>
              <a:gd name="connsiteX0" fmla="*/ 0 w 2208811"/>
              <a:gd name="connsiteY0" fmla="*/ 249402 h 261276"/>
              <a:gd name="connsiteX1" fmla="*/ 1021278 w 2208811"/>
              <a:gd name="connsiteY1" fmla="*/ 20 h 261276"/>
              <a:gd name="connsiteX2" fmla="*/ 2208811 w 2208811"/>
              <a:gd name="connsiteY2" fmla="*/ 261276 h 26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8811" h="261276">
                <a:moveTo>
                  <a:pt x="0" y="249402"/>
                </a:moveTo>
                <a:cubicBezTo>
                  <a:pt x="352301" y="143513"/>
                  <a:pt x="653143" y="-1959"/>
                  <a:pt x="1021278" y="20"/>
                </a:cubicBezTo>
                <a:cubicBezTo>
                  <a:pt x="1389413" y="1999"/>
                  <a:pt x="1809008" y="159346"/>
                  <a:pt x="2208811" y="261276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35086" y="2139848"/>
            <a:ext cx="2125683" cy="320893"/>
          </a:xfrm>
          <a:custGeom>
            <a:avLst/>
            <a:gdLst>
              <a:gd name="connsiteX0" fmla="*/ 0 w 2125683"/>
              <a:gd name="connsiteY0" fmla="*/ 213783 h 213783"/>
              <a:gd name="connsiteX1" fmla="*/ 1163782 w 2125683"/>
              <a:gd name="connsiteY1" fmla="*/ 28 h 213783"/>
              <a:gd name="connsiteX2" fmla="*/ 2125683 w 2125683"/>
              <a:gd name="connsiteY2" fmla="*/ 201908 h 213783"/>
              <a:gd name="connsiteX0" fmla="*/ 0 w 2125683"/>
              <a:gd name="connsiteY0" fmla="*/ 274002 h 274002"/>
              <a:gd name="connsiteX1" fmla="*/ 1163782 w 2125683"/>
              <a:gd name="connsiteY1" fmla="*/ 870 h 274002"/>
              <a:gd name="connsiteX2" fmla="*/ 2125683 w 2125683"/>
              <a:gd name="connsiteY2" fmla="*/ 202750 h 274002"/>
              <a:gd name="connsiteX0" fmla="*/ 0 w 2125683"/>
              <a:gd name="connsiteY0" fmla="*/ 273392 h 320893"/>
              <a:gd name="connsiteX1" fmla="*/ 1163782 w 2125683"/>
              <a:gd name="connsiteY1" fmla="*/ 260 h 320893"/>
              <a:gd name="connsiteX2" fmla="*/ 2125683 w 2125683"/>
              <a:gd name="connsiteY2" fmla="*/ 320893 h 32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5683" h="320893">
                <a:moveTo>
                  <a:pt x="0" y="273392"/>
                </a:moveTo>
                <a:cubicBezTo>
                  <a:pt x="404751" y="167504"/>
                  <a:pt x="809502" y="-7657"/>
                  <a:pt x="1163782" y="260"/>
                </a:cubicBezTo>
                <a:cubicBezTo>
                  <a:pt x="1518062" y="8177"/>
                  <a:pt x="1821872" y="218963"/>
                  <a:pt x="2125683" y="32089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88974" y="2133600"/>
            <a:ext cx="1140032" cy="327140"/>
          </a:xfrm>
          <a:custGeom>
            <a:avLst/>
            <a:gdLst>
              <a:gd name="connsiteX0" fmla="*/ 0 w 2256312"/>
              <a:gd name="connsiteY0" fmla="*/ 213784 h 213784"/>
              <a:gd name="connsiteX1" fmla="*/ 1080655 w 2256312"/>
              <a:gd name="connsiteY1" fmla="*/ 28 h 213784"/>
              <a:gd name="connsiteX2" fmla="*/ 2256312 w 2256312"/>
              <a:gd name="connsiteY2" fmla="*/ 201908 h 213784"/>
              <a:gd name="connsiteX0" fmla="*/ 0 w 1080655"/>
              <a:gd name="connsiteY0" fmla="*/ 213756 h 213756"/>
              <a:gd name="connsiteX1" fmla="*/ 1080655 w 1080655"/>
              <a:gd name="connsiteY1" fmla="*/ 0 h 213756"/>
              <a:gd name="connsiteX0" fmla="*/ 0 w 1318162"/>
              <a:gd name="connsiteY0" fmla="*/ 57856 h 57856"/>
              <a:gd name="connsiteX1" fmla="*/ 1318162 w 1318162"/>
              <a:gd name="connsiteY1" fmla="*/ 22230 h 57856"/>
              <a:gd name="connsiteX0" fmla="*/ 0 w 1318162"/>
              <a:gd name="connsiteY0" fmla="*/ 213423 h 213423"/>
              <a:gd name="connsiteX1" fmla="*/ 1318162 w 1318162"/>
              <a:gd name="connsiteY1" fmla="*/ 177797 h 213423"/>
              <a:gd name="connsiteX0" fmla="*/ 0 w 1140032"/>
              <a:gd name="connsiteY0" fmla="*/ 293212 h 293212"/>
              <a:gd name="connsiteX1" fmla="*/ 1140032 w 1140032"/>
              <a:gd name="connsiteY1" fmla="*/ 150708 h 293212"/>
              <a:gd name="connsiteX0" fmla="*/ 0 w 1140032"/>
              <a:gd name="connsiteY0" fmla="*/ 327140 h 327140"/>
              <a:gd name="connsiteX1" fmla="*/ 1140032 w 1140032"/>
              <a:gd name="connsiteY1" fmla="*/ 184636 h 3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032" h="327140">
                <a:moveTo>
                  <a:pt x="0" y="327140"/>
                </a:moveTo>
                <a:cubicBezTo>
                  <a:pt x="233548" y="66872"/>
                  <a:pt x="383970" y="-181520"/>
                  <a:pt x="1140032" y="184636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060377" y="2164164"/>
            <a:ext cx="1460665" cy="320314"/>
          </a:xfrm>
          <a:custGeom>
            <a:avLst/>
            <a:gdLst>
              <a:gd name="connsiteX0" fmla="*/ 0 w 2256312"/>
              <a:gd name="connsiteY0" fmla="*/ 213784 h 213784"/>
              <a:gd name="connsiteX1" fmla="*/ 1080655 w 2256312"/>
              <a:gd name="connsiteY1" fmla="*/ 28 h 213784"/>
              <a:gd name="connsiteX2" fmla="*/ 2256312 w 2256312"/>
              <a:gd name="connsiteY2" fmla="*/ 201908 h 213784"/>
              <a:gd name="connsiteX0" fmla="*/ 0 w 1080655"/>
              <a:gd name="connsiteY0" fmla="*/ 213756 h 213756"/>
              <a:gd name="connsiteX1" fmla="*/ 1080655 w 1080655"/>
              <a:gd name="connsiteY1" fmla="*/ 0 h 213756"/>
              <a:gd name="connsiteX0" fmla="*/ 0 w 1223159"/>
              <a:gd name="connsiteY0" fmla="*/ 33506 h 104773"/>
              <a:gd name="connsiteX1" fmla="*/ 1223159 w 1223159"/>
              <a:gd name="connsiteY1" fmla="*/ 104757 h 104773"/>
              <a:gd name="connsiteX0" fmla="*/ 0 w 1223159"/>
              <a:gd name="connsiteY0" fmla="*/ 96859 h 168110"/>
              <a:gd name="connsiteX1" fmla="*/ 1223159 w 1223159"/>
              <a:gd name="connsiteY1" fmla="*/ 168110 h 168110"/>
              <a:gd name="connsiteX0" fmla="*/ 0 w 973777"/>
              <a:gd name="connsiteY0" fmla="*/ 29862 h 362370"/>
              <a:gd name="connsiteX1" fmla="*/ 973777 w 973777"/>
              <a:gd name="connsiteY1" fmla="*/ 362370 h 362370"/>
              <a:gd name="connsiteX0" fmla="*/ 0 w 973777"/>
              <a:gd name="connsiteY0" fmla="*/ 2969 h 335477"/>
              <a:gd name="connsiteX1" fmla="*/ 973777 w 973777"/>
              <a:gd name="connsiteY1" fmla="*/ 335477 h 335477"/>
              <a:gd name="connsiteX0" fmla="*/ 0 w 1270660"/>
              <a:gd name="connsiteY0" fmla="*/ 26786 h 181164"/>
              <a:gd name="connsiteX1" fmla="*/ 1270660 w 1270660"/>
              <a:gd name="connsiteY1" fmla="*/ 181164 h 181164"/>
              <a:gd name="connsiteX0" fmla="*/ 0 w 1270660"/>
              <a:gd name="connsiteY0" fmla="*/ 131094 h 285472"/>
              <a:gd name="connsiteX1" fmla="*/ 1270660 w 1270660"/>
              <a:gd name="connsiteY1" fmla="*/ 285472 h 285472"/>
              <a:gd name="connsiteX0" fmla="*/ 0 w 1460665"/>
              <a:gd name="connsiteY0" fmla="*/ 118434 h 320314"/>
              <a:gd name="connsiteX1" fmla="*/ 1460665 w 1460665"/>
              <a:gd name="connsiteY1" fmla="*/ 320314 h 32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665" h="320314">
                <a:moveTo>
                  <a:pt x="0" y="118434"/>
                </a:moveTo>
                <a:cubicBezTo>
                  <a:pt x="637309" y="-141834"/>
                  <a:pt x="1143990" y="72911"/>
                  <a:pt x="1460665" y="320314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29133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1525" y="29133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8933" y="3276600"/>
                <a:ext cx="10568317" cy="97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matchings </a:t>
                </a:r>
                <a:r>
                  <a:rPr lang="en-US" sz="2800" dirty="0"/>
                  <a:t>using only edges </a:t>
                </a:r>
                <a:r>
                  <a:rPr lang="en-US" sz="2800" dirty="0" smtClean="0"/>
                  <a:t>between consecutive groups</a:t>
                </a:r>
              </a:p>
              <a:p>
                <a:pPr eaLnBrk="0"/>
                <a:r>
                  <a:rPr lang="en-US" sz="2800" dirty="0"/>
                  <a:t>1-1 correspondence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33" y="3276600"/>
                <a:ext cx="10568317" cy="970202"/>
              </a:xfrm>
              <a:prstGeom prst="rect">
                <a:avLst/>
              </a:prstGeom>
              <a:blipFill rotWithShape="0">
                <a:blip r:embed="rId14"/>
                <a:stretch>
                  <a:fillRect l="-1211"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ea typeface="Tahoma" pitchFamily="34" charset="0"/>
                    <a:cs typeface="Tahoma" pitchFamily="34" charset="0"/>
                  </a:rPr>
                  <a:t>Bases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nl-NL" baseline="-25000" dirty="0"/>
              </a:p>
            </p:txBody>
          </p:sp>
        </mc:Choice>
        <mc:Fallback xmlns=""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  <a:blipFill rotWithShape="0">
                <a:blip r:embed="rId15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8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2367309"/>
                <a:ext cx="89113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DF5F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DF5F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(5)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⋯</m:t>
                          </m:r>
                          <m:r>
                            <a:rPr lang="en-US" sz="3200" b="0" i="1" smtClean="0">
                              <a:solidFill>
                                <a:srgbClr val="FDF5F5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DF5F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rgbClr val="FDF5F5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67309"/>
                <a:ext cx="8911350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900052" y="2133600"/>
            <a:ext cx="1306286" cy="308916"/>
          </a:xfrm>
          <a:custGeom>
            <a:avLst/>
            <a:gdLst>
              <a:gd name="connsiteX0" fmla="*/ 0 w 2256312"/>
              <a:gd name="connsiteY0" fmla="*/ 213784 h 213784"/>
              <a:gd name="connsiteX1" fmla="*/ 1080655 w 2256312"/>
              <a:gd name="connsiteY1" fmla="*/ 28 h 213784"/>
              <a:gd name="connsiteX2" fmla="*/ 2256312 w 2256312"/>
              <a:gd name="connsiteY2" fmla="*/ 201908 h 213784"/>
              <a:gd name="connsiteX0" fmla="*/ 0 w 2196935"/>
              <a:gd name="connsiteY0" fmla="*/ 249793 h 249793"/>
              <a:gd name="connsiteX1" fmla="*/ 1021278 w 2196935"/>
              <a:gd name="connsiteY1" fmla="*/ 411 h 249793"/>
              <a:gd name="connsiteX2" fmla="*/ 2196935 w 2196935"/>
              <a:gd name="connsiteY2" fmla="*/ 202291 h 249793"/>
              <a:gd name="connsiteX0" fmla="*/ 0 w 2208811"/>
              <a:gd name="connsiteY0" fmla="*/ 249402 h 261276"/>
              <a:gd name="connsiteX1" fmla="*/ 1021278 w 2208811"/>
              <a:gd name="connsiteY1" fmla="*/ 20 h 261276"/>
              <a:gd name="connsiteX2" fmla="*/ 2208811 w 2208811"/>
              <a:gd name="connsiteY2" fmla="*/ 261276 h 261276"/>
              <a:gd name="connsiteX0" fmla="*/ 0 w 1306286"/>
              <a:gd name="connsiteY0" fmla="*/ 249553 h 285177"/>
              <a:gd name="connsiteX1" fmla="*/ 1021278 w 1306286"/>
              <a:gd name="connsiteY1" fmla="*/ 171 h 285177"/>
              <a:gd name="connsiteX2" fmla="*/ 1306286 w 1306286"/>
              <a:gd name="connsiteY2" fmla="*/ 285177 h 285177"/>
              <a:gd name="connsiteX0" fmla="*/ 0 w 1306286"/>
              <a:gd name="connsiteY0" fmla="*/ 273281 h 308905"/>
              <a:gd name="connsiteX1" fmla="*/ 570015 w 1306286"/>
              <a:gd name="connsiteY1" fmla="*/ 148 h 308905"/>
              <a:gd name="connsiteX2" fmla="*/ 1306286 w 1306286"/>
              <a:gd name="connsiteY2" fmla="*/ 308905 h 308905"/>
              <a:gd name="connsiteX0" fmla="*/ 0 w 1306286"/>
              <a:gd name="connsiteY0" fmla="*/ 273281 h 308905"/>
              <a:gd name="connsiteX1" fmla="*/ 570015 w 1306286"/>
              <a:gd name="connsiteY1" fmla="*/ 148 h 308905"/>
              <a:gd name="connsiteX2" fmla="*/ 1306286 w 1306286"/>
              <a:gd name="connsiteY2" fmla="*/ 308905 h 308905"/>
              <a:gd name="connsiteX0" fmla="*/ 0 w 1306286"/>
              <a:gd name="connsiteY0" fmla="*/ 273292 h 308916"/>
              <a:gd name="connsiteX1" fmla="*/ 570015 w 1306286"/>
              <a:gd name="connsiteY1" fmla="*/ 159 h 308916"/>
              <a:gd name="connsiteX2" fmla="*/ 1306286 w 1306286"/>
              <a:gd name="connsiteY2" fmla="*/ 308916 h 30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308916">
                <a:moveTo>
                  <a:pt x="0" y="273292"/>
                </a:moveTo>
                <a:cubicBezTo>
                  <a:pt x="174171" y="155528"/>
                  <a:pt x="352301" y="-5778"/>
                  <a:pt x="570015" y="159"/>
                </a:cubicBezTo>
                <a:cubicBezTo>
                  <a:pt x="787729" y="6096"/>
                  <a:pt x="965860" y="135734"/>
                  <a:pt x="1306286" y="308916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114800" y="2145377"/>
            <a:ext cx="2057400" cy="320893"/>
          </a:xfrm>
          <a:custGeom>
            <a:avLst/>
            <a:gdLst>
              <a:gd name="connsiteX0" fmla="*/ 0 w 2125683"/>
              <a:gd name="connsiteY0" fmla="*/ 213783 h 213783"/>
              <a:gd name="connsiteX1" fmla="*/ 1163782 w 2125683"/>
              <a:gd name="connsiteY1" fmla="*/ 28 h 213783"/>
              <a:gd name="connsiteX2" fmla="*/ 2125683 w 2125683"/>
              <a:gd name="connsiteY2" fmla="*/ 201908 h 213783"/>
              <a:gd name="connsiteX0" fmla="*/ 0 w 2125683"/>
              <a:gd name="connsiteY0" fmla="*/ 274002 h 274002"/>
              <a:gd name="connsiteX1" fmla="*/ 1163782 w 2125683"/>
              <a:gd name="connsiteY1" fmla="*/ 870 h 274002"/>
              <a:gd name="connsiteX2" fmla="*/ 2125683 w 2125683"/>
              <a:gd name="connsiteY2" fmla="*/ 202750 h 274002"/>
              <a:gd name="connsiteX0" fmla="*/ 0 w 2125683"/>
              <a:gd name="connsiteY0" fmla="*/ 273392 h 320893"/>
              <a:gd name="connsiteX1" fmla="*/ 1163782 w 2125683"/>
              <a:gd name="connsiteY1" fmla="*/ 260 h 320893"/>
              <a:gd name="connsiteX2" fmla="*/ 2125683 w 2125683"/>
              <a:gd name="connsiteY2" fmla="*/ 320893 h 32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5683" h="320893">
                <a:moveTo>
                  <a:pt x="0" y="273392"/>
                </a:moveTo>
                <a:cubicBezTo>
                  <a:pt x="404751" y="167504"/>
                  <a:pt x="809502" y="-7657"/>
                  <a:pt x="1163782" y="260"/>
                </a:cubicBezTo>
                <a:cubicBezTo>
                  <a:pt x="1518062" y="8177"/>
                  <a:pt x="1821872" y="218963"/>
                  <a:pt x="2125683" y="32089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57800" y="2139129"/>
            <a:ext cx="2171206" cy="327140"/>
          </a:xfrm>
          <a:custGeom>
            <a:avLst/>
            <a:gdLst>
              <a:gd name="connsiteX0" fmla="*/ 0 w 2256312"/>
              <a:gd name="connsiteY0" fmla="*/ 213784 h 213784"/>
              <a:gd name="connsiteX1" fmla="*/ 1080655 w 2256312"/>
              <a:gd name="connsiteY1" fmla="*/ 28 h 213784"/>
              <a:gd name="connsiteX2" fmla="*/ 2256312 w 2256312"/>
              <a:gd name="connsiteY2" fmla="*/ 201908 h 213784"/>
              <a:gd name="connsiteX0" fmla="*/ 0 w 1080655"/>
              <a:gd name="connsiteY0" fmla="*/ 213756 h 213756"/>
              <a:gd name="connsiteX1" fmla="*/ 1080655 w 1080655"/>
              <a:gd name="connsiteY1" fmla="*/ 0 h 213756"/>
              <a:gd name="connsiteX0" fmla="*/ 0 w 1318162"/>
              <a:gd name="connsiteY0" fmla="*/ 57856 h 57856"/>
              <a:gd name="connsiteX1" fmla="*/ 1318162 w 1318162"/>
              <a:gd name="connsiteY1" fmla="*/ 22230 h 57856"/>
              <a:gd name="connsiteX0" fmla="*/ 0 w 1318162"/>
              <a:gd name="connsiteY0" fmla="*/ 213423 h 213423"/>
              <a:gd name="connsiteX1" fmla="*/ 1318162 w 1318162"/>
              <a:gd name="connsiteY1" fmla="*/ 177797 h 213423"/>
              <a:gd name="connsiteX0" fmla="*/ 0 w 1140032"/>
              <a:gd name="connsiteY0" fmla="*/ 293212 h 293212"/>
              <a:gd name="connsiteX1" fmla="*/ 1140032 w 1140032"/>
              <a:gd name="connsiteY1" fmla="*/ 150708 h 293212"/>
              <a:gd name="connsiteX0" fmla="*/ 0 w 1140032"/>
              <a:gd name="connsiteY0" fmla="*/ 327140 h 327140"/>
              <a:gd name="connsiteX1" fmla="*/ 1140032 w 1140032"/>
              <a:gd name="connsiteY1" fmla="*/ 184636 h 32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032" h="327140">
                <a:moveTo>
                  <a:pt x="0" y="327140"/>
                </a:moveTo>
                <a:cubicBezTo>
                  <a:pt x="233548" y="66872"/>
                  <a:pt x="383970" y="-181520"/>
                  <a:pt x="1140032" y="184636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060377" y="2169693"/>
            <a:ext cx="1460665" cy="320314"/>
          </a:xfrm>
          <a:custGeom>
            <a:avLst/>
            <a:gdLst>
              <a:gd name="connsiteX0" fmla="*/ 0 w 2256312"/>
              <a:gd name="connsiteY0" fmla="*/ 213784 h 213784"/>
              <a:gd name="connsiteX1" fmla="*/ 1080655 w 2256312"/>
              <a:gd name="connsiteY1" fmla="*/ 28 h 213784"/>
              <a:gd name="connsiteX2" fmla="*/ 2256312 w 2256312"/>
              <a:gd name="connsiteY2" fmla="*/ 201908 h 213784"/>
              <a:gd name="connsiteX0" fmla="*/ 0 w 1080655"/>
              <a:gd name="connsiteY0" fmla="*/ 213756 h 213756"/>
              <a:gd name="connsiteX1" fmla="*/ 1080655 w 1080655"/>
              <a:gd name="connsiteY1" fmla="*/ 0 h 213756"/>
              <a:gd name="connsiteX0" fmla="*/ 0 w 1223159"/>
              <a:gd name="connsiteY0" fmla="*/ 33506 h 104773"/>
              <a:gd name="connsiteX1" fmla="*/ 1223159 w 1223159"/>
              <a:gd name="connsiteY1" fmla="*/ 104757 h 104773"/>
              <a:gd name="connsiteX0" fmla="*/ 0 w 1223159"/>
              <a:gd name="connsiteY0" fmla="*/ 96859 h 168110"/>
              <a:gd name="connsiteX1" fmla="*/ 1223159 w 1223159"/>
              <a:gd name="connsiteY1" fmla="*/ 168110 h 168110"/>
              <a:gd name="connsiteX0" fmla="*/ 0 w 973777"/>
              <a:gd name="connsiteY0" fmla="*/ 29862 h 362370"/>
              <a:gd name="connsiteX1" fmla="*/ 973777 w 973777"/>
              <a:gd name="connsiteY1" fmla="*/ 362370 h 362370"/>
              <a:gd name="connsiteX0" fmla="*/ 0 w 973777"/>
              <a:gd name="connsiteY0" fmla="*/ 2969 h 335477"/>
              <a:gd name="connsiteX1" fmla="*/ 973777 w 973777"/>
              <a:gd name="connsiteY1" fmla="*/ 335477 h 335477"/>
              <a:gd name="connsiteX0" fmla="*/ 0 w 1270660"/>
              <a:gd name="connsiteY0" fmla="*/ 26786 h 181164"/>
              <a:gd name="connsiteX1" fmla="*/ 1270660 w 1270660"/>
              <a:gd name="connsiteY1" fmla="*/ 181164 h 181164"/>
              <a:gd name="connsiteX0" fmla="*/ 0 w 1270660"/>
              <a:gd name="connsiteY0" fmla="*/ 131094 h 285472"/>
              <a:gd name="connsiteX1" fmla="*/ 1270660 w 1270660"/>
              <a:gd name="connsiteY1" fmla="*/ 285472 h 285472"/>
              <a:gd name="connsiteX0" fmla="*/ 0 w 1460665"/>
              <a:gd name="connsiteY0" fmla="*/ 118434 h 320314"/>
              <a:gd name="connsiteX1" fmla="*/ 1460665 w 1460665"/>
              <a:gd name="connsiteY1" fmla="*/ 320314 h 32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665" h="320314">
                <a:moveTo>
                  <a:pt x="0" y="118434"/>
                </a:moveTo>
                <a:cubicBezTo>
                  <a:pt x="637309" y="-141834"/>
                  <a:pt x="1143990" y="72911"/>
                  <a:pt x="1460665" y="320314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29188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0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1525" y="29188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>
              <a:xfrm>
                <a:off x="1219200" y="1447800"/>
                <a:ext cx="12039600" cy="5257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0">
                  <a:buNone/>
                </a:pPr>
                <a:r>
                  <a:rPr lang="en-US" sz="3000" dirty="0" smtClean="0"/>
                  <a:t>Divide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3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3000" dirty="0" smtClean="0"/>
                  <a:t>into groups: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/>
              </a:p>
              <a:p>
                <a:pPr marL="457200" lvl="1" indent="0" eaLnBrk="0">
                  <a:buFont typeface="Arial" pitchFamily="34" charset="0"/>
                  <a:buNone/>
                </a:pPr>
                <a:endParaRPr lang="en-US" dirty="0" smtClean="0"/>
              </a:p>
              <a:p>
                <a:pPr marL="457200" lvl="1" indent="0" eaLnBrk="0">
                  <a:buFont typeface="Arial" pitchFamily="34" charset="0"/>
                  <a:buNone/>
                </a:pPr>
                <a:endParaRPr lang="en-US" dirty="0"/>
              </a:p>
              <a:p>
                <a:pPr marL="457200" lvl="1" indent="0" eaLnBrk="0">
                  <a:buFont typeface="Arial" pitchFamily="34" charset="0"/>
                  <a:buNone/>
                </a:pPr>
                <a:endParaRPr lang="en-US" dirty="0" smtClean="0"/>
              </a:p>
              <a:p>
                <a:pPr marL="457200" lvl="1" indent="0" eaLnBrk="0">
                  <a:buFont typeface="Arial" pitchFamily="34" charset="0"/>
                  <a:buNone/>
                </a:pPr>
                <a:r>
                  <a:rPr lang="en-US" dirty="0" smtClean="0"/>
                  <a:t>  </a:t>
                </a:r>
              </a:p>
              <a:p>
                <a:pPr marL="457200" lvl="1" indent="0" eaLnBrk="0">
                  <a:buFont typeface="Arial" pitchFamily="34" charset="0"/>
                  <a:buNone/>
                </a:pPr>
                <a:r>
                  <a:rPr lang="en-US" dirty="0" smtClean="0"/>
                  <a:t>  </a:t>
                </a:r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eaLnBrk="0"/>
                <a:endParaRPr lang="en-US" dirty="0" smtClean="0"/>
              </a:p>
              <a:p>
                <a:pPr lvl="1" eaLnBrk="0"/>
                <a:endParaRPr lang="nl-NL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219200" y="1447800"/>
                <a:ext cx="12039600" cy="5257800"/>
              </a:xfrm>
              <a:prstGeom prst="rect">
                <a:avLst/>
              </a:prstGeom>
              <a:blipFill rotWithShape="0">
                <a:blip r:embed="rId12"/>
                <a:stretch>
                  <a:fillRect l="-1165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18933" y="3276600"/>
                <a:ext cx="10568317" cy="97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matchings </a:t>
                </a:r>
                <a:r>
                  <a:rPr lang="en-US" sz="2800" dirty="0"/>
                  <a:t>using only edges </a:t>
                </a:r>
                <a:r>
                  <a:rPr lang="en-US" sz="2800" dirty="0" smtClean="0"/>
                  <a:t>between consecutive groups</a:t>
                </a:r>
              </a:p>
              <a:p>
                <a:pPr eaLnBrk="0"/>
                <a:r>
                  <a:rPr lang="en-US" sz="2800" dirty="0"/>
                  <a:t>1-1 correspondence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/2−1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33" y="3276600"/>
                <a:ext cx="10568317" cy="970202"/>
              </a:xfrm>
              <a:prstGeom prst="rect">
                <a:avLst/>
              </a:prstGeom>
              <a:blipFill rotWithShape="0">
                <a:blip r:embed="rId13"/>
                <a:stretch>
                  <a:fillRect l="-1211"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ea typeface="Tahoma" pitchFamily="34" charset="0"/>
                    <a:cs typeface="Tahoma" pitchFamily="34" charset="0"/>
                  </a:rPr>
                  <a:t>Bases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𝑡</m:t>
                        </m:r>
                      </m:sub>
                    </m:sSub>
                  </m:oMath>
                </a14:m>
                <a:endParaRPr lang="nl-NL" baseline="-25000" dirty="0"/>
              </a:p>
            </p:txBody>
          </p:sp>
        </mc:Choice>
        <mc:Fallback xmlns=""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  <a:blipFill rotWithShape="0">
                <a:blip r:embed="rId1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250954" y="5653201"/>
            <a:ext cx="10536296" cy="1143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38843" y="5827243"/>
                <a:ext cx="101031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/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843" y="5827243"/>
                <a:ext cx="10103199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38400" y="5540088"/>
                <a:ext cx="8826836" cy="12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/2−1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⋅[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∪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540088"/>
                <a:ext cx="8826836" cy="121796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250953" y="5197362"/>
            <a:ext cx="4464047" cy="4466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Matching Factorization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7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43246" y="5044407"/>
            <a:ext cx="11396353" cy="1508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Applications</a:t>
            </a:r>
            <a:endParaRPr lang="nl-N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4909" y="2057400"/>
                <a:ext cx="8081491" cy="685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Thm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Symmetric TSP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𝑝𝑤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2057400"/>
                <a:ext cx="8081491" cy="685800"/>
              </a:xfrm>
              <a:prstGeom prst="rect">
                <a:avLst/>
              </a:prstGeom>
              <a:blipFill rotWithShape="0">
                <a:blip r:embed="rId2"/>
                <a:stretch>
                  <a:fillRect l="-1353" r="-827" b="-1637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4909" y="1219200"/>
                <a:ext cx="8081491" cy="685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Thm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Undirected HC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𝑝𝑤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1219200"/>
                <a:ext cx="8081491" cy="685800"/>
              </a:xfrm>
              <a:prstGeom prst="rect">
                <a:avLst/>
              </a:prstGeom>
              <a:blipFill rotWithShape="0">
                <a:blip r:embed="rId3"/>
                <a:stretch>
                  <a:fillRect l="-1353" b="-1623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642773"/>
            <a:ext cx="2057400" cy="4310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14909" y="3276600"/>
                <a:ext cx="8081491" cy="685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Thm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Bipartite Directed Hamilton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1.888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3276600"/>
                <a:ext cx="8081491" cy="685800"/>
              </a:xfrm>
              <a:prstGeom prst="rect">
                <a:avLst/>
              </a:prstGeom>
              <a:blipFill rotWithShape="0">
                <a:blip r:embed="rId5"/>
                <a:stretch>
                  <a:fillRect l="-1353" b="-1120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37246" y="5008790"/>
                <a:ext cx="10464275" cy="1426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𝒬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𝒬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/2−1</m:t>
                                  </m:r>
                                </m:sup>
                              </m:sSup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∪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𝐻𝐶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6" y="5008790"/>
                <a:ext cx="10464275" cy="14260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214909" y="4114800"/>
                <a:ext cx="8538691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be all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pm’s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red graph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all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pm’s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blue graph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4114800"/>
                <a:ext cx="8538691" cy="685800"/>
              </a:xfrm>
              <a:prstGeom prst="rect">
                <a:avLst/>
              </a:prstGeom>
              <a:blipFill rotWithShape="0">
                <a:blip r:embed="rId7"/>
                <a:stretch>
                  <a:fillRect l="-1428" b="-132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" grpId="0" animBg="1"/>
      <p:bldP spid="42" grpId="0" animBg="1"/>
      <p:bldP spid="45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Applications</a:t>
            </a:r>
            <a:endParaRPr lang="nl-NL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4909" y="2057400"/>
                <a:ext cx="8081491" cy="685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Thm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Symmetric TSP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𝑝𝑤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2057400"/>
                <a:ext cx="8081491" cy="685800"/>
              </a:xfrm>
              <a:prstGeom prst="rect">
                <a:avLst/>
              </a:prstGeom>
              <a:blipFill rotWithShape="0">
                <a:blip r:embed="rId2"/>
                <a:stretch>
                  <a:fillRect l="-1353" r="-827" b="-1637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4909" y="1219200"/>
                <a:ext cx="8081491" cy="685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Thm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Undirected HC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𝑝𝑤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time.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1219200"/>
                <a:ext cx="8081491" cy="685800"/>
              </a:xfrm>
              <a:prstGeom prst="rect">
                <a:avLst/>
              </a:prstGeom>
              <a:blipFill rotWithShape="0">
                <a:blip r:embed="rId3"/>
                <a:stretch>
                  <a:fillRect l="-1353" b="-1623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642773"/>
            <a:ext cx="2057400" cy="4310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14909" y="3276600"/>
                <a:ext cx="8081491" cy="685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Thm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Bipartite Directed Hamilton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1.888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3276600"/>
                <a:ext cx="8081491" cy="685800"/>
              </a:xfrm>
              <a:prstGeom prst="rect">
                <a:avLst/>
              </a:prstGeom>
              <a:blipFill rotWithShape="0">
                <a:blip r:embed="rId5"/>
                <a:stretch>
                  <a:fillRect l="-1353" b="-1120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214909" y="4114800"/>
                <a:ext cx="8538691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be all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pm’s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red graph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all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pm’s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blue graph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09" y="4114800"/>
                <a:ext cx="8538691" cy="685800"/>
              </a:xfrm>
              <a:prstGeom prst="rect">
                <a:avLst/>
              </a:prstGeom>
              <a:blipFill rotWithShape="0">
                <a:blip r:embed="rId6"/>
                <a:stretch>
                  <a:fillRect l="-1428" b="-132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43246" y="5044407"/>
            <a:ext cx="11396353" cy="1615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7246" y="5008790"/>
                <a:ext cx="11578554" cy="1526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𝒬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/2−1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𝒫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∪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)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𝐻𝐶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𝒬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∪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d>
                                        <m:dPr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𝐻𝐶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6" y="5008790"/>
                <a:ext cx="11578554" cy="15261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93800" y="1981200"/>
                <a:ext cx="10845800" cy="47244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Given</a:t>
                </a:r>
                <a:r>
                  <a:rPr lang="en-US" sz="2600" dirty="0" smtClean="0"/>
                  <a:t> vertices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 smtClean="0"/>
                  <a:t> with distances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600" b="1" dirty="0" smtClean="0"/>
                  <a:t>Asked </a:t>
                </a:r>
                <a:r>
                  <a:rPr lang="en-US" sz="2600" dirty="0" smtClean="0"/>
                  <a:t>shortest roundtrip visiting all vertices once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chemeClr val="accent1"/>
                    </a:solidFill>
                  </a:rPr>
                  <a:t>Symmetric	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6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accent1"/>
                    </a:solidFill>
                  </a:rPr>
                  <a:t>Hamilton Cycle	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∈{1,∞}</m:t>
                    </m:r>
                  </m:oMath>
                </a14:m>
                <a:r>
                  <a:rPr lang="en-US" sz="2600" dirty="0"/>
                  <a:t> for all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chemeClr val="accent1"/>
                    </a:solidFill>
                  </a:rPr>
                  <a:t>Bipartite		</a:t>
                </a:r>
                <a:r>
                  <a:rPr lang="en-US" sz="2600" dirty="0" smtClean="0"/>
                  <a:t>underlying graph is bipartite</a:t>
                </a:r>
              </a:p>
              <a:p>
                <a:pPr marL="0" indent="0">
                  <a:buNone/>
                </a:pPr>
                <a:endParaRPr lang="en-US" sz="2600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-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path			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find a simple path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vertices in a graph		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i="1" dirty="0" smtClean="0">
                    <a:solidFill>
                      <a:schemeClr val="tx1"/>
                    </a:solidFill>
                  </a:rPr>
                  <a:t>We skip many interesting cases (Euclidean, metric, bounded degree, etc.)</a:t>
                </a:r>
                <a:endParaRPr lang="en-US" sz="2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93800" y="1981200"/>
                <a:ext cx="10845800" cy="4724400"/>
              </a:xfrm>
              <a:blipFill rotWithShape="0">
                <a:blip r:embed="rId2"/>
                <a:stretch>
                  <a:fillRect l="-1012" t="-1032" b="-4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Cambria Math" panose="02040503050406030204" pitchFamily="18" charset="0"/>
                <a:cs typeface="Tahoma" pitchFamily="34" charset="0"/>
              </a:rPr>
              <a:t>Traveling Salesman Problem and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93800" y="1981200"/>
            <a:ext cx="7543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Part 1</a:t>
            </a:r>
            <a:r>
              <a:rPr lang="en-US" b="1" dirty="0" smtClean="0"/>
              <a:t> </a:t>
            </a:r>
            <a:r>
              <a:rPr lang="en-US" dirty="0" smtClean="0"/>
              <a:t>Previous highlights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Part 2</a:t>
            </a:r>
            <a:r>
              <a:rPr lang="en-US" dirty="0" smtClean="0"/>
              <a:t> Decomposition via Matchings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Part 3</a:t>
            </a:r>
            <a:r>
              <a:rPr lang="en-US" dirty="0" smtClean="0"/>
              <a:t> Recent </a:t>
            </a:r>
            <a:r>
              <a:rPr lang="en-US" dirty="0" smtClean="0"/>
              <a:t>progress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(redacted out)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Cambria Math" panose="02040503050406030204" pitchFamily="18" charset="0"/>
                <a:cs typeface="Tahoma" pitchFamily="34" charset="0"/>
              </a:rPr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609600" y="274320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a typeface="Cambria Math" panose="02040503050406030204" pitchFamily="18" charset="0"/>
                <a:cs typeface="Tahoma" pitchFamily="34" charset="0"/>
              </a:rPr>
              <a:t>Part 1: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724" y="2362199"/>
            <a:ext cx="7789136" cy="1371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63723" y="457200"/>
            <a:ext cx="520086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5547250"/>
            <a:ext cx="3483436" cy="1265189"/>
            <a:chOff x="304800" y="5547250"/>
            <a:chExt cx="3483436" cy="1265189"/>
          </a:xfrm>
        </p:grpSpPr>
        <p:sp>
          <p:nvSpPr>
            <p:cNvPr id="80" name="Rectangle 79"/>
            <p:cNvSpPr/>
            <p:nvPr/>
          </p:nvSpPr>
          <p:spPr>
            <a:xfrm>
              <a:off x="363738" y="6370552"/>
              <a:ext cx="3123770" cy="4021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304800" y="6350774"/>
                  <a:ext cx="32744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Bellman, 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</a:rPr>
                    <a:t>Held&amp;Karp</a:t>
                  </a:r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nl-NL" sz="24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6350774"/>
                  <a:ext cx="3274486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93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Oval 84"/>
            <p:cNvSpPr/>
            <p:nvPr/>
          </p:nvSpPr>
          <p:spPr>
            <a:xfrm>
              <a:off x="3200220" y="5764085"/>
              <a:ext cx="588016" cy="5122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77891" y="5776435"/>
              <a:ext cx="5725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/>
                <a:t>‘62</a:t>
              </a:r>
              <a:endParaRPr lang="en-US" sz="2400" b="1" dirty="0"/>
            </a:p>
          </p:txBody>
        </p:sp>
        <p:cxnSp>
          <p:nvCxnSpPr>
            <p:cNvPr id="87" name="Straight Connector 86"/>
            <p:cNvCxnSpPr>
              <a:stCxn id="70" idx="6"/>
              <a:endCxn id="85" idx="2"/>
            </p:cNvCxnSpPr>
            <p:nvPr/>
          </p:nvCxnSpPr>
          <p:spPr>
            <a:xfrm>
              <a:off x="1364626" y="6000415"/>
              <a:ext cx="1835594" cy="197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282527" y="5547250"/>
              <a:ext cx="1685" cy="16344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4888" y="1600200"/>
                <a:ext cx="7863306" cy="336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min length 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en-US" sz="2800" dirty="0" smtClean="0"/>
                  <a:t>-path visiting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 smtClean="0"/>
                  <a:t> in between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limLow>
                                <m:limLow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lim>
                              </m:limLow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),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88" y="1600200"/>
                <a:ext cx="7863306" cy="3365858"/>
              </a:xfrm>
              <a:prstGeom prst="rect">
                <a:avLst/>
              </a:prstGeom>
              <a:blipFill rotWithShape="0">
                <a:blip r:embed="rId7"/>
                <a:stretch>
                  <a:fillRect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63723" y="457200"/>
                <a:ext cx="52593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dirty="0" smtClean="0"/>
                  <a:t> TSP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and space</a:t>
                </a:r>
                <a:endParaRPr lang="en-US" sz="28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3" y="457200"/>
                <a:ext cx="5259388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2433" t="-10465" r="-1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684328" y="2553195"/>
            <a:ext cx="2745672" cy="1615044"/>
            <a:chOff x="8684328" y="2553195"/>
            <a:chExt cx="2745672" cy="1615044"/>
          </a:xfrm>
        </p:grpSpPr>
        <p:sp>
          <p:nvSpPr>
            <p:cNvPr id="5" name="Freeform 4"/>
            <p:cNvSpPr/>
            <p:nvPr/>
          </p:nvSpPr>
          <p:spPr>
            <a:xfrm>
              <a:off x="8839200" y="2553195"/>
              <a:ext cx="2109849" cy="1615044"/>
            </a:xfrm>
            <a:custGeom>
              <a:avLst/>
              <a:gdLst>
                <a:gd name="connsiteX0" fmla="*/ 0 w 1959428"/>
                <a:gd name="connsiteY0" fmla="*/ 356260 h 1615044"/>
                <a:gd name="connsiteX1" fmla="*/ 0 w 1959428"/>
                <a:gd name="connsiteY1" fmla="*/ 356260 h 1615044"/>
                <a:gd name="connsiteX2" fmla="*/ 142504 w 1959428"/>
                <a:gd name="connsiteY2" fmla="*/ 522514 h 1615044"/>
                <a:gd name="connsiteX3" fmla="*/ 178130 w 1959428"/>
                <a:gd name="connsiteY3" fmla="*/ 546265 h 1615044"/>
                <a:gd name="connsiteX4" fmla="*/ 225631 w 1959428"/>
                <a:gd name="connsiteY4" fmla="*/ 593766 h 1615044"/>
                <a:gd name="connsiteX5" fmla="*/ 237506 w 1959428"/>
                <a:gd name="connsiteY5" fmla="*/ 629392 h 1615044"/>
                <a:gd name="connsiteX6" fmla="*/ 249382 w 1959428"/>
                <a:gd name="connsiteY6" fmla="*/ 700644 h 1615044"/>
                <a:gd name="connsiteX7" fmla="*/ 237506 w 1959428"/>
                <a:gd name="connsiteY7" fmla="*/ 1021278 h 1615044"/>
                <a:gd name="connsiteX8" fmla="*/ 213756 w 1959428"/>
                <a:gd name="connsiteY8" fmla="*/ 1092530 h 1615044"/>
                <a:gd name="connsiteX9" fmla="*/ 178130 w 1959428"/>
                <a:gd name="connsiteY9" fmla="*/ 1175657 h 1615044"/>
                <a:gd name="connsiteX10" fmla="*/ 142504 w 1959428"/>
                <a:gd name="connsiteY10" fmla="*/ 1187532 h 1615044"/>
                <a:gd name="connsiteX11" fmla="*/ 118753 w 1959428"/>
                <a:gd name="connsiteY11" fmla="*/ 1223158 h 1615044"/>
                <a:gd name="connsiteX12" fmla="*/ 118753 w 1959428"/>
                <a:gd name="connsiteY12" fmla="*/ 1436914 h 1615044"/>
                <a:gd name="connsiteX13" fmla="*/ 166254 w 1959428"/>
                <a:gd name="connsiteY13" fmla="*/ 1508166 h 1615044"/>
                <a:gd name="connsiteX14" fmla="*/ 201880 w 1959428"/>
                <a:gd name="connsiteY14" fmla="*/ 1531917 h 1615044"/>
                <a:gd name="connsiteX15" fmla="*/ 225631 w 1959428"/>
                <a:gd name="connsiteY15" fmla="*/ 1567543 h 1615044"/>
                <a:gd name="connsiteX16" fmla="*/ 261257 w 1959428"/>
                <a:gd name="connsiteY16" fmla="*/ 1579418 h 1615044"/>
                <a:gd name="connsiteX17" fmla="*/ 320634 w 1959428"/>
                <a:gd name="connsiteY17" fmla="*/ 1591293 h 1615044"/>
                <a:gd name="connsiteX18" fmla="*/ 356260 w 1959428"/>
                <a:gd name="connsiteY18" fmla="*/ 1603169 h 1615044"/>
                <a:gd name="connsiteX19" fmla="*/ 451262 w 1959428"/>
                <a:gd name="connsiteY19" fmla="*/ 1615044 h 1615044"/>
                <a:gd name="connsiteX20" fmla="*/ 890649 w 1959428"/>
                <a:gd name="connsiteY20" fmla="*/ 1603169 h 1615044"/>
                <a:gd name="connsiteX21" fmla="*/ 1009402 w 1959428"/>
                <a:gd name="connsiteY21" fmla="*/ 1567543 h 1615044"/>
                <a:gd name="connsiteX22" fmla="*/ 1151906 w 1959428"/>
                <a:gd name="connsiteY22" fmla="*/ 1543792 h 1615044"/>
                <a:gd name="connsiteX23" fmla="*/ 1211283 w 1959428"/>
                <a:gd name="connsiteY23" fmla="*/ 1520041 h 1615044"/>
                <a:gd name="connsiteX24" fmla="*/ 1258784 w 1959428"/>
                <a:gd name="connsiteY24" fmla="*/ 1508166 h 1615044"/>
                <a:gd name="connsiteX25" fmla="*/ 1460665 w 1959428"/>
                <a:gd name="connsiteY25" fmla="*/ 1472540 h 1615044"/>
                <a:gd name="connsiteX26" fmla="*/ 1508166 w 1959428"/>
                <a:gd name="connsiteY26" fmla="*/ 1460665 h 1615044"/>
                <a:gd name="connsiteX27" fmla="*/ 1638795 w 1959428"/>
                <a:gd name="connsiteY27" fmla="*/ 1401288 h 1615044"/>
                <a:gd name="connsiteX28" fmla="*/ 1757548 w 1959428"/>
                <a:gd name="connsiteY28" fmla="*/ 1330036 h 1615044"/>
                <a:gd name="connsiteX29" fmla="*/ 1793174 w 1959428"/>
                <a:gd name="connsiteY29" fmla="*/ 1318161 h 1615044"/>
                <a:gd name="connsiteX30" fmla="*/ 1852550 w 1959428"/>
                <a:gd name="connsiteY30" fmla="*/ 1258784 h 1615044"/>
                <a:gd name="connsiteX31" fmla="*/ 1888176 w 1959428"/>
                <a:gd name="connsiteY31" fmla="*/ 1235034 h 1615044"/>
                <a:gd name="connsiteX32" fmla="*/ 1911927 w 1959428"/>
                <a:gd name="connsiteY32" fmla="*/ 1163782 h 1615044"/>
                <a:gd name="connsiteX33" fmla="*/ 1923802 w 1959428"/>
                <a:gd name="connsiteY33" fmla="*/ 1128156 h 1615044"/>
                <a:gd name="connsiteX34" fmla="*/ 1959428 w 1959428"/>
                <a:gd name="connsiteY34" fmla="*/ 950026 h 1615044"/>
                <a:gd name="connsiteX35" fmla="*/ 1947553 w 1959428"/>
                <a:gd name="connsiteY35" fmla="*/ 700644 h 1615044"/>
                <a:gd name="connsiteX36" fmla="*/ 1935678 w 1959428"/>
                <a:gd name="connsiteY36" fmla="*/ 665018 h 1615044"/>
                <a:gd name="connsiteX37" fmla="*/ 1923802 w 1959428"/>
                <a:gd name="connsiteY37" fmla="*/ 570015 h 1615044"/>
                <a:gd name="connsiteX38" fmla="*/ 1911927 w 1959428"/>
                <a:gd name="connsiteY38" fmla="*/ 534389 h 1615044"/>
                <a:gd name="connsiteX39" fmla="*/ 1888176 w 1959428"/>
                <a:gd name="connsiteY39" fmla="*/ 451262 h 1615044"/>
                <a:gd name="connsiteX40" fmla="*/ 1852550 w 1959428"/>
                <a:gd name="connsiteY40" fmla="*/ 368135 h 1615044"/>
                <a:gd name="connsiteX41" fmla="*/ 1828800 w 1959428"/>
                <a:gd name="connsiteY41" fmla="*/ 273132 h 1615044"/>
                <a:gd name="connsiteX42" fmla="*/ 1816924 w 1959428"/>
                <a:gd name="connsiteY42" fmla="*/ 213756 h 1615044"/>
                <a:gd name="connsiteX43" fmla="*/ 1793174 w 1959428"/>
                <a:gd name="connsiteY43" fmla="*/ 178130 h 1615044"/>
                <a:gd name="connsiteX44" fmla="*/ 1686296 w 1959428"/>
                <a:gd name="connsiteY44" fmla="*/ 118753 h 1615044"/>
                <a:gd name="connsiteX45" fmla="*/ 1650670 w 1959428"/>
                <a:gd name="connsiteY45" fmla="*/ 95002 h 1615044"/>
                <a:gd name="connsiteX46" fmla="*/ 1579418 w 1959428"/>
                <a:gd name="connsiteY46" fmla="*/ 71252 h 1615044"/>
                <a:gd name="connsiteX47" fmla="*/ 1543792 w 1959428"/>
                <a:gd name="connsiteY47" fmla="*/ 59376 h 1615044"/>
                <a:gd name="connsiteX48" fmla="*/ 1472540 w 1959428"/>
                <a:gd name="connsiteY48" fmla="*/ 35626 h 1615044"/>
                <a:gd name="connsiteX49" fmla="*/ 1389413 w 1959428"/>
                <a:gd name="connsiteY49" fmla="*/ 11875 h 1615044"/>
                <a:gd name="connsiteX50" fmla="*/ 1306285 w 1959428"/>
                <a:gd name="connsiteY50" fmla="*/ 0 h 1615044"/>
                <a:gd name="connsiteX51" fmla="*/ 926275 w 1959428"/>
                <a:gd name="connsiteY51" fmla="*/ 11875 h 1615044"/>
                <a:gd name="connsiteX52" fmla="*/ 783771 w 1959428"/>
                <a:gd name="connsiteY52" fmla="*/ 59376 h 1615044"/>
                <a:gd name="connsiteX53" fmla="*/ 724395 w 1959428"/>
                <a:gd name="connsiteY53" fmla="*/ 71252 h 1615044"/>
                <a:gd name="connsiteX54" fmla="*/ 688769 w 1959428"/>
                <a:gd name="connsiteY54" fmla="*/ 83127 h 1615044"/>
                <a:gd name="connsiteX55" fmla="*/ 570015 w 1959428"/>
                <a:gd name="connsiteY55" fmla="*/ 118753 h 1615044"/>
                <a:gd name="connsiteX56" fmla="*/ 522514 w 1959428"/>
                <a:gd name="connsiteY56" fmla="*/ 142504 h 1615044"/>
                <a:gd name="connsiteX57" fmla="*/ 439387 w 1959428"/>
                <a:gd name="connsiteY57" fmla="*/ 166254 h 1615044"/>
                <a:gd name="connsiteX58" fmla="*/ 368135 w 1959428"/>
                <a:gd name="connsiteY58" fmla="*/ 190005 h 1615044"/>
                <a:gd name="connsiteX59" fmla="*/ 296883 w 1959428"/>
                <a:gd name="connsiteY59" fmla="*/ 213756 h 1615044"/>
                <a:gd name="connsiteX60" fmla="*/ 261257 w 1959428"/>
                <a:gd name="connsiteY60" fmla="*/ 225631 h 1615044"/>
                <a:gd name="connsiteX61" fmla="*/ 178130 w 1959428"/>
                <a:gd name="connsiteY61" fmla="*/ 237506 h 1615044"/>
                <a:gd name="connsiteX62" fmla="*/ 142504 w 1959428"/>
                <a:gd name="connsiteY62" fmla="*/ 249382 h 1615044"/>
                <a:gd name="connsiteX63" fmla="*/ 59376 w 1959428"/>
                <a:gd name="connsiteY63" fmla="*/ 261257 h 1615044"/>
                <a:gd name="connsiteX64" fmla="*/ 47501 w 1959428"/>
                <a:gd name="connsiteY64" fmla="*/ 296883 h 1615044"/>
                <a:gd name="connsiteX65" fmla="*/ 0 w 1959428"/>
                <a:gd name="connsiteY65" fmla="*/ 356260 h 1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959428" h="1615044">
                  <a:moveTo>
                    <a:pt x="0" y="356260"/>
                  </a:moveTo>
                  <a:lnTo>
                    <a:pt x="0" y="356260"/>
                  </a:lnTo>
                  <a:cubicBezTo>
                    <a:pt x="32926" y="400162"/>
                    <a:pt x="92883" y="489433"/>
                    <a:pt x="142504" y="522514"/>
                  </a:cubicBezTo>
                  <a:lnTo>
                    <a:pt x="178130" y="546265"/>
                  </a:lnTo>
                  <a:cubicBezTo>
                    <a:pt x="209797" y="641268"/>
                    <a:pt x="162296" y="530431"/>
                    <a:pt x="225631" y="593766"/>
                  </a:cubicBezTo>
                  <a:cubicBezTo>
                    <a:pt x="234482" y="602617"/>
                    <a:pt x="234791" y="617172"/>
                    <a:pt x="237506" y="629392"/>
                  </a:cubicBezTo>
                  <a:cubicBezTo>
                    <a:pt x="242729" y="652897"/>
                    <a:pt x="245423" y="676893"/>
                    <a:pt x="249382" y="700644"/>
                  </a:cubicBezTo>
                  <a:cubicBezTo>
                    <a:pt x="245423" y="807522"/>
                    <a:pt x="247189" y="914766"/>
                    <a:pt x="237506" y="1021278"/>
                  </a:cubicBezTo>
                  <a:cubicBezTo>
                    <a:pt x="235239" y="1046211"/>
                    <a:pt x="219828" y="1068242"/>
                    <a:pt x="213756" y="1092530"/>
                  </a:cubicBezTo>
                  <a:cubicBezTo>
                    <a:pt x="206625" y="1121052"/>
                    <a:pt x="203756" y="1155156"/>
                    <a:pt x="178130" y="1175657"/>
                  </a:cubicBezTo>
                  <a:cubicBezTo>
                    <a:pt x="168355" y="1183477"/>
                    <a:pt x="154379" y="1183574"/>
                    <a:pt x="142504" y="1187532"/>
                  </a:cubicBezTo>
                  <a:cubicBezTo>
                    <a:pt x="134587" y="1199407"/>
                    <a:pt x="125136" y="1210392"/>
                    <a:pt x="118753" y="1223158"/>
                  </a:cubicBezTo>
                  <a:cubicBezTo>
                    <a:pt x="87766" y="1285132"/>
                    <a:pt x="107445" y="1389419"/>
                    <a:pt x="118753" y="1436914"/>
                  </a:cubicBezTo>
                  <a:cubicBezTo>
                    <a:pt x="125364" y="1464682"/>
                    <a:pt x="142503" y="1492332"/>
                    <a:pt x="166254" y="1508166"/>
                  </a:cubicBezTo>
                  <a:lnTo>
                    <a:pt x="201880" y="1531917"/>
                  </a:lnTo>
                  <a:cubicBezTo>
                    <a:pt x="209797" y="1543792"/>
                    <a:pt x="214486" y="1558627"/>
                    <a:pt x="225631" y="1567543"/>
                  </a:cubicBezTo>
                  <a:cubicBezTo>
                    <a:pt x="235406" y="1575363"/>
                    <a:pt x="249113" y="1576382"/>
                    <a:pt x="261257" y="1579418"/>
                  </a:cubicBezTo>
                  <a:cubicBezTo>
                    <a:pt x="280839" y="1584313"/>
                    <a:pt x="301052" y="1586398"/>
                    <a:pt x="320634" y="1591293"/>
                  </a:cubicBezTo>
                  <a:cubicBezTo>
                    <a:pt x="332778" y="1594329"/>
                    <a:pt x="343944" y="1600930"/>
                    <a:pt x="356260" y="1603169"/>
                  </a:cubicBezTo>
                  <a:cubicBezTo>
                    <a:pt x="387659" y="1608878"/>
                    <a:pt x="419595" y="1611086"/>
                    <a:pt x="451262" y="1615044"/>
                  </a:cubicBezTo>
                  <a:cubicBezTo>
                    <a:pt x="597724" y="1611086"/>
                    <a:pt x="744307" y="1610308"/>
                    <a:pt x="890649" y="1603169"/>
                  </a:cubicBezTo>
                  <a:cubicBezTo>
                    <a:pt x="914058" y="1602027"/>
                    <a:pt x="996878" y="1570674"/>
                    <a:pt x="1009402" y="1567543"/>
                  </a:cubicBezTo>
                  <a:cubicBezTo>
                    <a:pt x="1087865" y="1547926"/>
                    <a:pt x="1040709" y="1557691"/>
                    <a:pt x="1151906" y="1543792"/>
                  </a:cubicBezTo>
                  <a:cubicBezTo>
                    <a:pt x="1171698" y="1535875"/>
                    <a:pt x="1191060" y="1526782"/>
                    <a:pt x="1211283" y="1520041"/>
                  </a:cubicBezTo>
                  <a:cubicBezTo>
                    <a:pt x="1226766" y="1514880"/>
                    <a:pt x="1242881" y="1511836"/>
                    <a:pt x="1258784" y="1508166"/>
                  </a:cubicBezTo>
                  <a:cubicBezTo>
                    <a:pt x="1385666" y="1478886"/>
                    <a:pt x="1339199" y="1487723"/>
                    <a:pt x="1460665" y="1472540"/>
                  </a:cubicBezTo>
                  <a:cubicBezTo>
                    <a:pt x="1476499" y="1468582"/>
                    <a:pt x="1492473" y="1465149"/>
                    <a:pt x="1508166" y="1460665"/>
                  </a:cubicBezTo>
                  <a:cubicBezTo>
                    <a:pt x="1552298" y="1448055"/>
                    <a:pt x="1603538" y="1424793"/>
                    <a:pt x="1638795" y="1401288"/>
                  </a:cubicBezTo>
                  <a:cubicBezTo>
                    <a:pt x="1689443" y="1367523"/>
                    <a:pt x="1706429" y="1351944"/>
                    <a:pt x="1757548" y="1330036"/>
                  </a:cubicBezTo>
                  <a:cubicBezTo>
                    <a:pt x="1769054" y="1325105"/>
                    <a:pt x="1781299" y="1322119"/>
                    <a:pt x="1793174" y="1318161"/>
                  </a:cubicBezTo>
                  <a:cubicBezTo>
                    <a:pt x="1888181" y="1254822"/>
                    <a:pt x="1773378" y="1337956"/>
                    <a:pt x="1852550" y="1258784"/>
                  </a:cubicBezTo>
                  <a:cubicBezTo>
                    <a:pt x="1862642" y="1248692"/>
                    <a:pt x="1876301" y="1242951"/>
                    <a:pt x="1888176" y="1235034"/>
                  </a:cubicBezTo>
                  <a:lnTo>
                    <a:pt x="1911927" y="1163782"/>
                  </a:lnTo>
                  <a:cubicBezTo>
                    <a:pt x="1915885" y="1151907"/>
                    <a:pt x="1921744" y="1140503"/>
                    <a:pt x="1923802" y="1128156"/>
                  </a:cubicBezTo>
                  <a:cubicBezTo>
                    <a:pt x="1949611" y="973305"/>
                    <a:pt x="1932325" y="1031337"/>
                    <a:pt x="1959428" y="950026"/>
                  </a:cubicBezTo>
                  <a:cubicBezTo>
                    <a:pt x="1955470" y="866899"/>
                    <a:pt x="1954464" y="783578"/>
                    <a:pt x="1947553" y="700644"/>
                  </a:cubicBezTo>
                  <a:cubicBezTo>
                    <a:pt x="1946513" y="688170"/>
                    <a:pt x="1937917" y="677334"/>
                    <a:pt x="1935678" y="665018"/>
                  </a:cubicBezTo>
                  <a:cubicBezTo>
                    <a:pt x="1929969" y="633619"/>
                    <a:pt x="1929511" y="601414"/>
                    <a:pt x="1923802" y="570015"/>
                  </a:cubicBezTo>
                  <a:cubicBezTo>
                    <a:pt x="1921563" y="557699"/>
                    <a:pt x="1915366" y="546425"/>
                    <a:pt x="1911927" y="534389"/>
                  </a:cubicBezTo>
                  <a:cubicBezTo>
                    <a:pt x="1903316" y="504249"/>
                    <a:pt x="1900382" y="479742"/>
                    <a:pt x="1888176" y="451262"/>
                  </a:cubicBezTo>
                  <a:cubicBezTo>
                    <a:pt x="1863851" y="394505"/>
                    <a:pt x="1866472" y="419183"/>
                    <a:pt x="1852550" y="368135"/>
                  </a:cubicBezTo>
                  <a:cubicBezTo>
                    <a:pt x="1843961" y="336643"/>
                    <a:pt x="1835202" y="305140"/>
                    <a:pt x="1828800" y="273132"/>
                  </a:cubicBezTo>
                  <a:cubicBezTo>
                    <a:pt x="1824841" y="253340"/>
                    <a:pt x="1824011" y="232655"/>
                    <a:pt x="1816924" y="213756"/>
                  </a:cubicBezTo>
                  <a:cubicBezTo>
                    <a:pt x="1811913" y="200392"/>
                    <a:pt x="1803915" y="187528"/>
                    <a:pt x="1793174" y="178130"/>
                  </a:cubicBezTo>
                  <a:cubicBezTo>
                    <a:pt x="1742916" y="134154"/>
                    <a:pt x="1735228" y="135063"/>
                    <a:pt x="1686296" y="118753"/>
                  </a:cubicBezTo>
                  <a:cubicBezTo>
                    <a:pt x="1674421" y="110836"/>
                    <a:pt x="1663712" y="100799"/>
                    <a:pt x="1650670" y="95002"/>
                  </a:cubicBezTo>
                  <a:cubicBezTo>
                    <a:pt x="1627792" y="84834"/>
                    <a:pt x="1603169" y="79169"/>
                    <a:pt x="1579418" y="71252"/>
                  </a:cubicBezTo>
                  <a:lnTo>
                    <a:pt x="1543792" y="59376"/>
                  </a:lnTo>
                  <a:lnTo>
                    <a:pt x="1472540" y="35626"/>
                  </a:lnTo>
                  <a:cubicBezTo>
                    <a:pt x="1442010" y="25449"/>
                    <a:pt x="1422226" y="17841"/>
                    <a:pt x="1389413" y="11875"/>
                  </a:cubicBezTo>
                  <a:cubicBezTo>
                    <a:pt x="1361874" y="6868"/>
                    <a:pt x="1333994" y="3958"/>
                    <a:pt x="1306285" y="0"/>
                  </a:cubicBezTo>
                  <a:cubicBezTo>
                    <a:pt x="1179615" y="3958"/>
                    <a:pt x="1052652" y="2397"/>
                    <a:pt x="926275" y="11875"/>
                  </a:cubicBezTo>
                  <a:cubicBezTo>
                    <a:pt x="798862" y="21431"/>
                    <a:pt x="868732" y="31056"/>
                    <a:pt x="783771" y="59376"/>
                  </a:cubicBezTo>
                  <a:cubicBezTo>
                    <a:pt x="764623" y="65759"/>
                    <a:pt x="743976" y="66357"/>
                    <a:pt x="724395" y="71252"/>
                  </a:cubicBezTo>
                  <a:cubicBezTo>
                    <a:pt x="712251" y="74288"/>
                    <a:pt x="700805" y="79688"/>
                    <a:pt x="688769" y="83127"/>
                  </a:cubicBezTo>
                  <a:cubicBezTo>
                    <a:pt x="648992" y="94491"/>
                    <a:pt x="607645" y="99937"/>
                    <a:pt x="570015" y="118753"/>
                  </a:cubicBezTo>
                  <a:cubicBezTo>
                    <a:pt x="554181" y="126670"/>
                    <a:pt x="538785" y="135531"/>
                    <a:pt x="522514" y="142504"/>
                  </a:cubicBezTo>
                  <a:cubicBezTo>
                    <a:pt x="491475" y="155806"/>
                    <a:pt x="472863" y="156211"/>
                    <a:pt x="439387" y="166254"/>
                  </a:cubicBezTo>
                  <a:cubicBezTo>
                    <a:pt x="415407" y="173448"/>
                    <a:pt x="391886" y="182088"/>
                    <a:pt x="368135" y="190005"/>
                  </a:cubicBezTo>
                  <a:lnTo>
                    <a:pt x="296883" y="213756"/>
                  </a:lnTo>
                  <a:cubicBezTo>
                    <a:pt x="285008" y="217714"/>
                    <a:pt x="273649" y="223861"/>
                    <a:pt x="261257" y="225631"/>
                  </a:cubicBezTo>
                  <a:lnTo>
                    <a:pt x="178130" y="237506"/>
                  </a:lnTo>
                  <a:cubicBezTo>
                    <a:pt x="166255" y="241465"/>
                    <a:pt x="154779" y="246927"/>
                    <a:pt x="142504" y="249382"/>
                  </a:cubicBezTo>
                  <a:cubicBezTo>
                    <a:pt x="115057" y="254871"/>
                    <a:pt x="84412" y="248739"/>
                    <a:pt x="59376" y="261257"/>
                  </a:cubicBezTo>
                  <a:cubicBezTo>
                    <a:pt x="48180" y="266855"/>
                    <a:pt x="53099" y="285687"/>
                    <a:pt x="47501" y="296883"/>
                  </a:cubicBezTo>
                  <a:cubicBezTo>
                    <a:pt x="17163" y="357560"/>
                    <a:pt x="7917" y="346364"/>
                    <a:pt x="0" y="356260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684328" y="3200400"/>
              <a:ext cx="383472" cy="3834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</a:t>
              </a:r>
              <a:endParaRPr lang="en-US" sz="32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1046528" y="3226628"/>
              <a:ext cx="383472" cy="3834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t</a:t>
              </a:r>
              <a:endParaRPr lang="en-US" sz="3200" dirty="0"/>
            </a:p>
          </p:txBody>
        </p:sp>
      </p:grpSp>
      <p:sp>
        <p:nvSpPr>
          <p:cNvPr id="4" name="Freeform 3"/>
          <p:cNvSpPr/>
          <p:nvPr/>
        </p:nvSpPr>
        <p:spPr>
          <a:xfrm>
            <a:off x="9001496" y="2873829"/>
            <a:ext cx="2006930" cy="1128155"/>
          </a:xfrm>
          <a:custGeom>
            <a:avLst/>
            <a:gdLst>
              <a:gd name="connsiteX0" fmla="*/ 0 w 2006930"/>
              <a:gd name="connsiteY0" fmla="*/ 380010 h 1128155"/>
              <a:gd name="connsiteX1" fmla="*/ 11875 w 2006930"/>
              <a:gd name="connsiteY1" fmla="*/ 249381 h 1128155"/>
              <a:gd name="connsiteX2" fmla="*/ 23751 w 2006930"/>
              <a:gd name="connsiteY2" fmla="*/ 213755 h 1128155"/>
              <a:gd name="connsiteX3" fmla="*/ 59377 w 2006930"/>
              <a:gd name="connsiteY3" fmla="*/ 190005 h 1128155"/>
              <a:gd name="connsiteX4" fmla="*/ 71252 w 2006930"/>
              <a:gd name="connsiteY4" fmla="*/ 154379 h 1128155"/>
              <a:gd name="connsiteX5" fmla="*/ 201881 w 2006930"/>
              <a:gd name="connsiteY5" fmla="*/ 154379 h 1128155"/>
              <a:gd name="connsiteX6" fmla="*/ 273133 w 2006930"/>
              <a:gd name="connsiteY6" fmla="*/ 190005 h 1128155"/>
              <a:gd name="connsiteX7" fmla="*/ 344385 w 2006930"/>
              <a:gd name="connsiteY7" fmla="*/ 249381 h 1128155"/>
              <a:gd name="connsiteX8" fmla="*/ 368135 w 2006930"/>
              <a:gd name="connsiteY8" fmla="*/ 320633 h 1128155"/>
              <a:gd name="connsiteX9" fmla="*/ 356260 w 2006930"/>
              <a:gd name="connsiteY9" fmla="*/ 427511 h 1128155"/>
              <a:gd name="connsiteX10" fmla="*/ 308759 w 2006930"/>
              <a:gd name="connsiteY10" fmla="*/ 546265 h 1128155"/>
              <a:gd name="connsiteX11" fmla="*/ 285008 w 2006930"/>
              <a:gd name="connsiteY11" fmla="*/ 581890 h 1128155"/>
              <a:gd name="connsiteX12" fmla="*/ 225631 w 2006930"/>
              <a:gd name="connsiteY12" fmla="*/ 688768 h 1128155"/>
              <a:gd name="connsiteX13" fmla="*/ 201881 w 2006930"/>
              <a:gd name="connsiteY13" fmla="*/ 724394 h 1128155"/>
              <a:gd name="connsiteX14" fmla="*/ 190005 w 2006930"/>
              <a:gd name="connsiteY14" fmla="*/ 760020 h 1128155"/>
              <a:gd name="connsiteX15" fmla="*/ 166255 w 2006930"/>
              <a:gd name="connsiteY15" fmla="*/ 795646 h 1128155"/>
              <a:gd name="connsiteX16" fmla="*/ 142504 w 2006930"/>
              <a:gd name="connsiteY16" fmla="*/ 866898 h 1128155"/>
              <a:gd name="connsiteX17" fmla="*/ 166255 w 2006930"/>
              <a:gd name="connsiteY17" fmla="*/ 1045028 h 1128155"/>
              <a:gd name="connsiteX18" fmla="*/ 190005 w 2006930"/>
              <a:gd name="connsiteY18" fmla="*/ 1080654 h 1128155"/>
              <a:gd name="connsiteX19" fmla="*/ 261257 w 2006930"/>
              <a:gd name="connsiteY19" fmla="*/ 1128155 h 1128155"/>
              <a:gd name="connsiteX20" fmla="*/ 332509 w 2006930"/>
              <a:gd name="connsiteY20" fmla="*/ 1116280 h 1128155"/>
              <a:gd name="connsiteX21" fmla="*/ 368135 w 2006930"/>
              <a:gd name="connsiteY21" fmla="*/ 1092529 h 1128155"/>
              <a:gd name="connsiteX22" fmla="*/ 415636 w 2006930"/>
              <a:gd name="connsiteY22" fmla="*/ 1068779 h 1128155"/>
              <a:gd name="connsiteX23" fmla="*/ 486888 w 2006930"/>
              <a:gd name="connsiteY23" fmla="*/ 1021277 h 1128155"/>
              <a:gd name="connsiteX24" fmla="*/ 522514 w 2006930"/>
              <a:gd name="connsiteY24" fmla="*/ 950026 h 1128155"/>
              <a:gd name="connsiteX25" fmla="*/ 510639 w 2006930"/>
              <a:gd name="connsiteY25" fmla="*/ 771896 h 1128155"/>
              <a:gd name="connsiteX26" fmla="*/ 498764 w 2006930"/>
              <a:gd name="connsiteY26" fmla="*/ 736270 h 1128155"/>
              <a:gd name="connsiteX27" fmla="*/ 475013 w 2006930"/>
              <a:gd name="connsiteY27" fmla="*/ 653142 h 1128155"/>
              <a:gd name="connsiteX28" fmla="*/ 486888 w 2006930"/>
              <a:gd name="connsiteY28" fmla="*/ 463137 h 1128155"/>
              <a:gd name="connsiteX29" fmla="*/ 510639 w 2006930"/>
              <a:gd name="connsiteY29" fmla="*/ 391885 h 1128155"/>
              <a:gd name="connsiteX30" fmla="*/ 522514 w 2006930"/>
              <a:gd name="connsiteY30" fmla="*/ 178129 h 1128155"/>
              <a:gd name="connsiteX31" fmla="*/ 534390 w 2006930"/>
              <a:gd name="connsiteY31" fmla="*/ 142503 h 1128155"/>
              <a:gd name="connsiteX32" fmla="*/ 605642 w 2006930"/>
              <a:gd name="connsiteY32" fmla="*/ 106877 h 1128155"/>
              <a:gd name="connsiteX33" fmla="*/ 676894 w 2006930"/>
              <a:gd name="connsiteY33" fmla="*/ 130628 h 1128155"/>
              <a:gd name="connsiteX34" fmla="*/ 712520 w 2006930"/>
              <a:gd name="connsiteY34" fmla="*/ 201880 h 1128155"/>
              <a:gd name="connsiteX35" fmla="*/ 736270 w 2006930"/>
              <a:gd name="connsiteY35" fmla="*/ 237506 h 1128155"/>
              <a:gd name="connsiteX36" fmla="*/ 760021 w 2006930"/>
              <a:gd name="connsiteY36" fmla="*/ 285007 h 1128155"/>
              <a:gd name="connsiteX37" fmla="*/ 795647 w 2006930"/>
              <a:gd name="connsiteY37" fmla="*/ 320633 h 1128155"/>
              <a:gd name="connsiteX38" fmla="*/ 819398 w 2006930"/>
              <a:gd name="connsiteY38" fmla="*/ 391885 h 1128155"/>
              <a:gd name="connsiteX39" fmla="*/ 807522 w 2006930"/>
              <a:gd name="connsiteY39" fmla="*/ 581890 h 1128155"/>
              <a:gd name="connsiteX40" fmla="*/ 795647 w 2006930"/>
              <a:gd name="connsiteY40" fmla="*/ 617516 h 1128155"/>
              <a:gd name="connsiteX41" fmla="*/ 783772 w 2006930"/>
              <a:gd name="connsiteY41" fmla="*/ 665018 h 1128155"/>
              <a:gd name="connsiteX42" fmla="*/ 771896 w 2006930"/>
              <a:gd name="connsiteY42" fmla="*/ 700644 h 1128155"/>
              <a:gd name="connsiteX43" fmla="*/ 736270 w 2006930"/>
              <a:gd name="connsiteY43" fmla="*/ 831272 h 1128155"/>
              <a:gd name="connsiteX44" fmla="*/ 724395 w 2006930"/>
              <a:gd name="connsiteY44" fmla="*/ 866898 h 1128155"/>
              <a:gd name="connsiteX45" fmla="*/ 771896 w 2006930"/>
              <a:gd name="connsiteY45" fmla="*/ 950026 h 1128155"/>
              <a:gd name="connsiteX46" fmla="*/ 819398 w 2006930"/>
              <a:gd name="connsiteY46" fmla="*/ 997527 h 1128155"/>
              <a:gd name="connsiteX47" fmla="*/ 855023 w 2006930"/>
              <a:gd name="connsiteY47" fmla="*/ 961901 h 1128155"/>
              <a:gd name="connsiteX48" fmla="*/ 866899 w 2006930"/>
              <a:gd name="connsiteY48" fmla="*/ 914400 h 1128155"/>
              <a:gd name="connsiteX49" fmla="*/ 890649 w 2006930"/>
              <a:gd name="connsiteY49" fmla="*/ 878774 h 1128155"/>
              <a:gd name="connsiteX50" fmla="*/ 902525 w 2006930"/>
              <a:gd name="connsiteY50" fmla="*/ 807522 h 1128155"/>
              <a:gd name="connsiteX51" fmla="*/ 926275 w 2006930"/>
              <a:gd name="connsiteY51" fmla="*/ 724394 h 1128155"/>
              <a:gd name="connsiteX52" fmla="*/ 938151 w 2006930"/>
              <a:gd name="connsiteY52" fmla="*/ 166254 h 1128155"/>
              <a:gd name="connsiteX53" fmla="*/ 950026 w 2006930"/>
              <a:gd name="connsiteY53" fmla="*/ 71252 h 1128155"/>
              <a:gd name="connsiteX54" fmla="*/ 961901 w 2006930"/>
              <a:gd name="connsiteY54" fmla="*/ 11875 h 1128155"/>
              <a:gd name="connsiteX55" fmla="*/ 997527 w 2006930"/>
              <a:gd name="connsiteY55" fmla="*/ 0 h 1128155"/>
              <a:gd name="connsiteX56" fmla="*/ 1104405 w 2006930"/>
              <a:gd name="connsiteY56" fmla="*/ 11875 h 1128155"/>
              <a:gd name="connsiteX57" fmla="*/ 1163782 w 2006930"/>
              <a:gd name="connsiteY57" fmla="*/ 95002 h 1128155"/>
              <a:gd name="connsiteX58" fmla="*/ 1187533 w 2006930"/>
              <a:gd name="connsiteY58" fmla="*/ 130628 h 1128155"/>
              <a:gd name="connsiteX59" fmla="*/ 1199408 w 2006930"/>
              <a:gd name="connsiteY59" fmla="*/ 166254 h 1128155"/>
              <a:gd name="connsiteX60" fmla="*/ 1223159 w 2006930"/>
              <a:gd name="connsiteY60" fmla="*/ 201880 h 1128155"/>
              <a:gd name="connsiteX61" fmla="*/ 1235034 w 2006930"/>
              <a:gd name="connsiteY61" fmla="*/ 249381 h 1128155"/>
              <a:gd name="connsiteX62" fmla="*/ 1211283 w 2006930"/>
              <a:gd name="connsiteY62" fmla="*/ 463137 h 1128155"/>
              <a:gd name="connsiteX63" fmla="*/ 1199408 w 2006930"/>
              <a:gd name="connsiteY63" fmla="*/ 510639 h 1128155"/>
              <a:gd name="connsiteX64" fmla="*/ 1163782 w 2006930"/>
              <a:gd name="connsiteY64" fmla="*/ 546265 h 1128155"/>
              <a:gd name="connsiteX65" fmla="*/ 1151907 w 2006930"/>
              <a:gd name="connsiteY65" fmla="*/ 605641 h 1128155"/>
              <a:gd name="connsiteX66" fmla="*/ 1128156 w 2006930"/>
              <a:gd name="connsiteY66" fmla="*/ 676893 h 1128155"/>
              <a:gd name="connsiteX67" fmla="*/ 1104405 w 2006930"/>
              <a:gd name="connsiteY67" fmla="*/ 771896 h 1128155"/>
              <a:gd name="connsiteX68" fmla="*/ 1080655 w 2006930"/>
              <a:gd name="connsiteY68" fmla="*/ 843148 h 1128155"/>
              <a:gd name="connsiteX69" fmla="*/ 1092530 w 2006930"/>
              <a:gd name="connsiteY69" fmla="*/ 1009402 h 1128155"/>
              <a:gd name="connsiteX70" fmla="*/ 1128156 w 2006930"/>
              <a:gd name="connsiteY70" fmla="*/ 1033153 h 1128155"/>
              <a:gd name="connsiteX71" fmla="*/ 1151907 w 2006930"/>
              <a:gd name="connsiteY71" fmla="*/ 997527 h 1128155"/>
              <a:gd name="connsiteX72" fmla="*/ 1211283 w 2006930"/>
              <a:gd name="connsiteY72" fmla="*/ 688768 h 1128155"/>
              <a:gd name="connsiteX73" fmla="*/ 1246909 w 2006930"/>
              <a:gd name="connsiteY73" fmla="*/ 712519 h 1128155"/>
              <a:gd name="connsiteX74" fmla="*/ 1294410 w 2006930"/>
              <a:gd name="connsiteY74" fmla="*/ 819397 h 1128155"/>
              <a:gd name="connsiteX75" fmla="*/ 1306286 w 2006930"/>
              <a:gd name="connsiteY75" fmla="*/ 855023 h 1128155"/>
              <a:gd name="connsiteX76" fmla="*/ 1318161 w 2006930"/>
              <a:gd name="connsiteY76" fmla="*/ 961901 h 1128155"/>
              <a:gd name="connsiteX77" fmla="*/ 1341912 w 2006930"/>
              <a:gd name="connsiteY77" fmla="*/ 1033153 h 1128155"/>
              <a:gd name="connsiteX78" fmla="*/ 1377538 w 2006930"/>
              <a:gd name="connsiteY78" fmla="*/ 961901 h 1128155"/>
              <a:gd name="connsiteX79" fmla="*/ 1401288 w 2006930"/>
              <a:gd name="connsiteY79" fmla="*/ 926275 h 1128155"/>
              <a:gd name="connsiteX80" fmla="*/ 1413164 w 2006930"/>
              <a:gd name="connsiteY80" fmla="*/ 819397 h 1128155"/>
              <a:gd name="connsiteX81" fmla="*/ 1460665 w 2006930"/>
              <a:gd name="connsiteY81" fmla="*/ 71252 h 1128155"/>
              <a:gd name="connsiteX82" fmla="*/ 1591294 w 2006930"/>
              <a:gd name="connsiteY82" fmla="*/ 83127 h 1128155"/>
              <a:gd name="connsiteX83" fmla="*/ 1626920 w 2006930"/>
              <a:gd name="connsiteY83" fmla="*/ 95002 h 1128155"/>
              <a:gd name="connsiteX84" fmla="*/ 1674421 w 2006930"/>
              <a:gd name="connsiteY84" fmla="*/ 166254 h 1128155"/>
              <a:gd name="connsiteX85" fmla="*/ 1698172 w 2006930"/>
              <a:gd name="connsiteY85" fmla="*/ 201880 h 1128155"/>
              <a:gd name="connsiteX86" fmla="*/ 1686296 w 2006930"/>
              <a:gd name="connsiteY86" fmla="*/ 415636 h 1128155"/>
              <a:gd name="connsiteX87" fmla="*/ 1662546 w 2006930"/>
              <a:gd name="connsiteY87" fmla="*/ 451262 h 1128155"/>
              <a:gd name="connsiteX88" fmla="*/ 1650670 w 2006930"/>
              <a:gd name="connsiteY88" fmla="*/ 486888 h 1128155"/>
              <a:gd name="connsiteX89" fmla="*/ 1638795 w 2006930"/>
              <a:gd name="connsiteY89" fmla="*/ 700644 h 1128155"/>
              <a:gd name="connsiteX90" fmla="*/ 1638795 w 2006930"/>
              <a:gd name="connsiteY90" fmla="*/ 843148 h 1128155"/>
              <a:gd name="connsiteX91" fmla="*/ 1650670 w 2006930"/>
              <a:gd name="connsiteY91" fmla="*/ 878774 h 1128155"/>
              <a:gd name="connsiteX92" fmla="*/ 1686296 w 2006930"/>
              <a:gd name="connsiteY92" fmla="*/ 890649 h 1128155"/>
              <a:gd name="connsiteX93" fmla="*/ 1757548 w 2006930"/>
              <a:gd name="connsiteY93" fmla="*/ 771896 h 1128155"/>
              <a:gd name="connsiteX94" fmla="*/ 1793174 w 2006930"/>
              <a:gd name="connsiteY94" fmla="*/ 748145 h 1128155"/>
              <a:gd name="connsiteX95" fmla="*/ 1864426 w 2006930"/>
              <a:gd name="connsiteY95" fmla="*/ 605641 h 1128155"/>
              <a:gd name="connsiteX96" fmla="*/ 1888177 w 2006930"/>
              <a:gd name="connsiteY96" fmla="*/ 570015 h 1128155"/>
              <a:gd name="connsiteX97" fmla="*/ 2006930 w 2006930"/>
              <a:gd name="connsiteY97" fmla="*/ 570015 h 11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006930" h="1128155">
                <a:moveTo>
                  <a:pt x="0" y="380010"/>
                </a:moveTo>
                <a:cubicBezTo>
                  <a:pt x="3958" y="336467"/>
                  <a:pt x="5692" y="292664"/>
                  <a:pt x="11875" y="249381"/>
                </a:cubicBezTo>
                <a:cubicBezTo>
                  <a:pt x="13645" y="236989"/>
                  <a:pt x="15931" y="223530"/>
                  <a:pt x="23751" y="213755"/>
                </a:cubicBezTo>
                <a:cubicBezTo>
                  <a:pt x="32667" y="202610"/>
                  <a:pt x="47502" y="197922"/>
                  <a:pt x="59377" y="190005"/>
                </a:cubicBezTo>
                <a:cubicBezTo>
                  <a:pt x="63335" y="178130"/>
                  <a:pt x="62401" y="163230"/>
                  <a:pt x="71252" y="154379"/>
                </a:cubicBezTo>
                <a:cubicBezTo>
                  <a:pt x="98102" y="127529"/>
                  <a:pt x="194021" y="153396"/>
                  <a:pt x="201881" y="154379"/>
                </a:cubicBezTo>
                <a:cubicBezTo>
                  <a:pt x="303979" y="222443"/>
                  <a:pt x="174801" y="140839"/>
                  <a:pt x="273133" y="190005"/>
                </a:cubicBezTo>
                <a:cubicBezTo>
                  <a:pt x="306201" y="206539"/>
                  <a:pt x="318120" y="223116"/>
                  <a:pt x="344385" y="249381"/>
                </a:cubicBezTo>
                <a:cubicBezTo>
                  <a:pt x="352302" y="273132"/>
                  <a:pt x="370900" y="295751"/>
                  <a:pt x="368135" y="320633"/>
                </a:cubicBezTo>
                <a:cubicBezTo>
                  <a:pt x="364177" y="356259"/>
                  <a:pt x="363290" y="392362"/>
                  <a:pt x="356260" y="427511"/>
                </a:cubicBezTo>
                <a:cubicBezTo>
                  <a:pt x="348775" y="464936"/>
                  <a:pt x="328244" y="512165"/>
                  <a:pt x="308759" y="546265"/>
                </a:cubicBezTo>
                <a:cubicBezTo>
                  <a:pt x="301678" y="558657"/>
                  <a:pt x="292925" y="570015"/>
                  <a:pt x="285008" y="581890"/>
                </a:cubicBezTo>
                <a:cubicBezTo>
                  <a:pt x="264106" y="644597"/>
                  <a:pt x="280077" y="607098"/>
                  <a:pt x="225631" y="688768"/>
                </a:cubicBezTo>
                <a:cubicBezTo>
                  <a:pt x="217714" y="700643"/>
                  <a:pt x="206395" y="710854"/>
                  <a:pt x="201881" y="724394"/>
                </a:cubicBezTo>
                <a:cubicBezTo>
                  <a:pt x="197922" y="736269"/>
                  <a:pt x="195603" y="748824"/>
                  <a:pt x="190005" y="760020"/>
                </a:cubicBezTo>
                <a:cubicBezTo>
                  <a:pt x="183622" y="772785"/>
                  <a:pt x="172051" y="782604"/>
                  <a:pt x="166255" y="795646"/>
                </a:cubicBezTo>
                <a:cubicBezTo>
                  <a:pt x="156087" y="818524"/>
                  <a:pt x="142504" y="866898"/>
                  <a:pt x="142504" y="866898"/>
                </a:cubicBezTo>
                <a:cubicBezTo>
                  <a:pt x="144277" y="886403"/>
                  <a:pt x="148097" y="1002658"/>
                  <a:pt x="166255" y="1045028"/>
                </a:cubicBezTo>
                <a:cubicBezTo>
                  <a:pt x="171877" y="1058146"/>
                  <a:pt x="179264" y="1071256"/>
                  <a:pt x="190005" y="1080654"/>
                </a:cubicBezTo>
                <a:cubicBezTo>
                  <a:pt x="211487" y="1099451"/>
                  <a:pt x="261257" y="1128155"/>
                  <a:pt x="261257" y="1128155"/>
                </a:cubicBezTo>
                <a:cubicBezTo>
                  <a:pt x="285008" y="1124197"/>
                  <a:pt x="309666" y="1123894"/>
                  <a:pt x="332509" y="1116280"/>
                </a:cubicBezTo>
                <a:cubicBezTo>
                  <a:pt x="346049" y="1111767"/>
                  <a:pt x="355743" y="1099610"/>
                  <a:pt x="368135" y="1092529"/>
                </a:cubicBezTo>
                <a:cubicBezTo>
                  <a:pt x="383505" y="1083746"/>
                  <a:pt x="400456" y="1077887"/>
                  <a:pt x="415636" y="1068779"/>
                </a:cubicBezTo>
                <a:cubicBezTo>
                  <a:pt x="440113" y="1054093"/>
                  <a:pt x="486888" y="1021277"/>
                  <a:pt x="486888" y="1021277"/>
                </a:cubicBezTo>
                <a:cubicBezTo>
                  <a:pt x="498898" y="1003263"/>
                  <a:pt x="522514" y="974611"/>
                  <a:pt x="522514" y="950026"/>
                </a:cubicBezTo>
                <a:cubicBezTo>
                  <a:pt x="522514" y="890518"/>
                  <a:pt x="517210" y="831041"/>
                  <a:pt x="510639" y="771896"/>
                </a:cubicBezTo>
                <a:cubicBezTo>
                  <a:pt x="509257" y="759455"/>
                  <a:pt x="502203" y="748306"/>
                  <a:pt x="498764" y="736270"/>
                </a:cubicBezTo>
                <a:cubicBezTo>
                  <a:pt x="468941" y="631890"/>
                  <a:pt x="503485" y="738560"/>
                  <a:pt x="475013" y="653142"/>
                </a:cubicBezTo>
                <a:cubicBezTo>
                  <a:pt x="478971" y="589807"/>
                  <a:pt x="478314" y="526014"/>
                  <a:pt x="486888" y="463137"/>
                </a:cubicBezTo>
                <a:cubicBezTo>
                  <a:pt x="490271" y="438331"/>
                  <a:pt x="510639" y="391885"/>
                  <a:pt x="510639" y="391885"/>
                </a:cubicBezTo>
                <a:cubicBezTo>
                  <a:pt x="514597" y="320633"/>
                  <a:pt x="515748" y="249169"/>
                  <a:pt x="522514" y="178129"/>
                </a:cubicBezTo>
                <a:cubicBezTo>
                  <a:pt x="523701" y="165668"/>
                  <a:pt x="526570" y="152278"/>
                  <a:pt x="534390" y="142503"/>
                </a:cubicBezTo>
                <a:cubicBezTo>
                  <a:pt x="551131" y="121577"/>
                  <a:pt x="582174" y="114700"/>
                  <a:pt x="605642" y="106877"/>
                </a:cubicBezTo>
                <a:cubicBezTo>
                  <a:pt x="629393" y="114794"/>
                  <a:pt x="663007" y="109797"/>
                  <a:pt x="676894" y="130628"/>
                </a:cubicBezTo>
                <a:cubicBezTo>
                  <a:pt x="744958" y="232726"/>
                  <a:pt x="663354" y="103548"/>
                  <a:pt x="712520" y="201880"/>
                </a:cubicBezTo>
                <a:cubicBezTo>
                  <a:pt x="718903" y="214645"/>
                  <a:pt x="729189" y="225114"/>
                  <a:pt x="736270" y="237506"/>
                </a:cubicBezTo>
                <a:cubicBezTo>
                  <a:pt x="745053" y="252876"/>
                  <a:pt x="749731" y="270602"/>
                  <a:pt x="760021" y="285007"/>
                </a:cubicBezTo>
                <a:cubicBezTo>
                  <a:pt x="769783" y="298673"/>
                  <a:pt x="783772" y="308758"/>
                  <a:pt x="795647" y="320633"/>
                </a:cubicBezTo>
                <a:cubicBezTo>
                  <a:pt x="803564" y="344384"/>
                  <a:pt x="820960" y="366898"/>
                  <a:pt x="819398" y="391885"/>
                </a:cubicBezTo>
                <a:cubicBezTo>
                  <a:pt x="815439" y="455220"/>
                  <a:pt x="814165" y="518780"/>
                  <a:pt x="807522" y="581890"/>
                </a:cubicBezTo>
                <a:cubicBezTo>
                  <a:pt x="806212" y="594339"/>
                  <a:pt x="799086" y="605480"/>
                  <a:pt x="795647" y="617516"/>
                </a:cubicBezTo>
                <a:cubicBezTo>
                  <a:pt x="791163" y="633209"/>
                  <a:pt x="788256" y="649325"/>
                  <a:pt x="783772" y="665018"/>
                </a:cubicBezTo>
                <a:cubicBezTo>
                  <a:pt x="780333" y="677054"/>
                  <a:pt x="774932" y="688500"/>
                  <a:pt x="771896" y="700644"/>
                </a:cubicBezTo>
                <a:cubicBezTo>
                  <a:pt x="738321" y="834940"/>
                  <a:pt x="787230" y="678393"/>
                  <a:pt x="736270" y="831272"/>
                </a:cubicBezTo>
                <a:lnTo>
                  <a:pt x="724395" y="866898"/>
                </a:lnTo>
                <a:cubicBezTo>
                  <a:pt x="750600" y="997927"/>
                  <a:pt x="711322" y="874309"/>
                  <a:pt x="771896" y="950026"/>
                </a:cubicBezTo>
                <a:cubicBezTo>
                  <a:pt x="817958" y="1007603"/>
                  <a:pt x="741670" y="971618"/>
                  <a:pt x="819398" y="997527"/>
                </a:cubicBezTo>
                <a:cubicBezTo>
                  <a:pt x="831273" y="985652"/>
                  <a:pt x="846691" y="976482"/>
                  <a:pt x="855023" y="961901"/>
                </a:cubicBezTo>
                <a:cubicBezTo>
                  <a:pt x="863120" y="947730"/>
                  <a:pt x="860470" y="929401"/>
                  <a:pt x="866899" y="914400"/>
                </a:cubicBezTo>
                <a:cubicBezTo>
                  <a:pt x="872521" y="901282"/>
                  <a:pt x="882732" y="890649"/>
                  <a:pt x="890649" y="878774"/>
                </a:cubicBezTo>
                <a:cubicBezTo>
                  <a:pt x="894608" y="855023"/>
                  <a:pt x="897803" y="831133"/>
                  <a:pt x="902525" y="807522"/>
                </a:cubicBezTo>
                <a:cubicBezTo>
                  <a:pt x="909982" y="770240"/>
                  <a:pt x="914956" y="758352"/>
                  <a:pt x="926275" y="724394"/>
                </a:cubicBezTo>
                <a:cubicBezTo>
                  <a:pt x="930234" y="538347"/>
                  <a:pt x="931388" y="352220"/>
                  <a:pt x="938151" y="166254"/>
                </a:cubicBezTo>
                <a:cubicBezTo>
                  <a:pt x="939311" y="134361"/>
                  <a:pt x="945173" y="102795"/>
                  <a:pt x="950026" y="71252"/>
                </a:cubicBezTo>
                <a:cubicBezTo>
                  <a:pt x="953095" y="51302"/>
                  <a:pt x="950705" y="28669"/>
                  <a:pt x="961901" y="11875"/>
                </a:cubicBezTo>
                <a:cubicBezTo>
                  <a:pt x="968845" y="1460"/>
                  <a:pt x="985652" y="3958"/>
                  <a:pt x="997527" y="0"/>
                </a:cubicBezTo>
                <a:cubicBezTo>
                  <a:pt x="1033153" y="3958"/>
                  <a:pt x="1069630" y="3181"/>
                  <a:pt x="1104405" y="11875"/>
                </a:cubicBezTo>
                <a:cubicBezTo>
                  <a:pt x="1150619" y="23428"/>
                  <a:pt x="1145407" y="58253"/>
                  <a:pt x="1163782" y="95002"/>
                </a:cubicBezTo>
                <a:cubicBezTo>
                  <a:pt x="1170165" y="107768"/>
                  <a:pt x="1179616" y="118753"/>
                  <a:pt x="1187533" y="130628"/>
                </a:cubicBezTo>
                <a:cubicBezTo>
                  <a:pt x="1191491" y="142503"/>
                  <a:pt x="1193810" y="155058"/>
                  <a:pt x="1199408" y="166254"/>
                </a:cubicBezTo>
                <a:cubicBezTo>
                  <a:pt x="1205791" y="179020"/>
                  <a:pt x="1217537" y="188762"/>
                  <a:pt x="1223159" y="201880"/>
                </a:cubicBezTo>
                <a:cubicBezTo>
                  <a:pt x="1229588" y="216881"/>
                  <a:pt x="1231076" y="233547"/>
                  <a:pt x="1235034" y="249381"/>
                </a:cubicBezTo>
                <a:cubicBezTo>
                  <a:pt x="1215980" y="535195"/>
                  <a:pt x="1243313" y="351032"/>
                  <a:pt x="1211283" y="463137"/>
                </a:cubicBezTo>
                <a:cubicBezTo>
                  <a:pt x="1206799" y="478830"/>
                  <a:pt x="1207506" y="496468"/>
                  <a:pt x="1199408" y="510639"/>
                </a:cubicBezTo>
                <a:cubicBezTo>
                  <a:pt x="1191076" y="525221"/>
                  <a:pt x="1175657" y="534390"/>
                  <a:pt x="1163782" y="546265"/>
                </a:cubicBezTo>
                <a:cubicBezTo>
                  <a:pt x="1159824" y="566057"/>
                  <a:pt x="1157218" y="586168"/>
                  <a:pt x="1151907" y="605641"/>
                </a:cubicBezTo>
                <a:cubicBezTo>
                  <a:pt x="1145320" y="629794"/>
                  <a:pt x="1134228" y="652605"/>
                  <a:pt x="1128156" y="676893"/>
                </a:cubicBezTo>
                <a:cubicBezTo>
                  <a:pt x="1120239" y="708561"/>
                  <a:pt x="1114727" y="740929"/>
                  <a:pt x="1104405" y="771896"/>
                </a:cubicBezTo>
                <a:lnTo>
                  <a:pt x="1080655" y="843148"/>
                </a:lnTo>
                <a:cubicBezTo>
                  <a:pt x="1084613" y="898566"/>
                  <a:pt x="1079055" y="955502"/>
                  <a:pt x="1092530" y="1009402"/>
                </a:cubicBezTo>
                <a:cubicBezTo>
                  <a:pt x="1095992" y="1023248"/>
                  <a:pt x="1114161" y="1035952"/>
                  <a:pt x="1128156" y="1033153"/>
                </a:cubicBezTo>
                <a:cubicBezTo>
                  <a:pt x="1142151" y="1030354"/>
                  <a:pt x="1143990" y="1009402"/>
                  <a:pt x="1151907" y="997527"/>
                </a:cubicBezTo>
                <a:cubicBezTo>
                  <a:pt x="1176842" y="698296"/>
                  <a:pt x="1096336" y="765400"/>
                  <a:pt x="1211283" y="688768"/>
                </a:cubicBezTo>
                <a:cubicBezTo>
                  <a:pt x="1223158" y="696685"/>
                  <a:pt x="1236817" y="702427"/>
                  <a:pt x="1246909" y="712519"/>
                </a:cubicBezTo>
                <a:cubicBezTo>
                  <a:pt x="1275139" y="740749"/>
                  <a:pt x="1282650" y="784118"/>
                  <a:pt x="1294410" y="819397"/>
                </a:cubicBezTo>
                <a:lnTo>
                  <a:pt x="1306286" y="855023"/>
                </a:lnTo>
                <a:cubicBezTo>
                  <a:pt x="1310244" y="890649"/>
                  <a:pt x="1311131" y="926752"/>
                  <a:pt x="1318161" y="961901"/>
                </a:cubicBezTo>
                <a:cubicBezTo>
                  <a:pt x="1323071" y="986450"/>
                  <a:pt x="1341912" y="1033153"/>
                  <a:pt x="1341912" y="1033153"/>
                </a:cubicBezTo>
                <a:cubicBezTo>
                  <a:pt x="1409976" y="931055"/>
                  <a:pt x="1328372" y="1060233"/>
                  <a:pt x="1377538" y="961901"/>
                </a:cubicBezTo>
                <a:cubicBezTo>
                  <a:pt x="1383921" y="949136"/>
                  <a:pt x="1393371" y="938150"/>
                  <a:pt x="1401288" y="926275"/>
                </a:cubicBezTo>
                <a:cubicBezTo>
                  <a:pt x="1405247" y="890649"/>
                  <a:pt x="1412155" y="855228"/>
                  <a:pt x="1413164" y="819397"/>
                </a:cubicBezTo>
                <a:cubicBezTo>
                  <a:pt x="1434342" y="67577"/>
                  <a:pt x="1191715" y="160900"/>
                  <a:pt x="1460665" y="71252"/>
                </a:cubicBezTo>
                <a:cubicBezTo>
                  <a:pt x="1504208" y="75210"/>
                  <a:pt x="1548011" y="76944"/>
                  <a:pt x="1591294" y="83127"/>
                </a:cubicBezTo>
                <a:cubicBezTo>
                  <a:pt x="1603686" y="84897"/>
                  <a:pt x="1618069" y="86151"/>
                  <a:pt x="1626920" y="95002"/>
                </a:cubicBezTo>
                <a:cubicBezTo>
                  <a:pt x="1647104" y="115186"/>
                  <a:pt x="1658587" y="142503"/>
                  <a:pt x="1674421" y="166254"/>
                </a:cubicBezTo>
                <a:lnTo>
                  <a:pt x="1698172" y="201880"/>
                </a:lnTo>
                <a:cubicBezTo>
                  <a:pt x="1694213" y="273132"/>
                  <a:pt x="1696388" y="344991"/>
                  <a:pt x="1686296" y="415636"/>
                </a:cubicBezTo>
                <a:cubicBezTo>
                  <a:pt x="1684278" y="429765"/>
                  <a:pt x="1668929" y="438497"/>
                  <a:pt x="1662546" y="451262"/>
                </a:cubicBezTo>
                <a:cubicBezTo>
                  <a:pt x="1656948" y="462458"/>
                  <a:pt x="1654629" y="475013"/>
                  <a:pt x="1650670" y="486888"/>
                </a:cubicBezTo>
                <a:cubicBezTo>
                  <a:pt x="1646712" y="558140"/>
                  <a:pt x="1645256" y="629575"/>
                  <a:pt x="1638795" y="700644"/>
                </a:cubicBezTo>
                <a:cubicBezTo>
                  <a:pt x="1628578" y="813029"/>
                  <a:pt x="1606518" y="665617"/>
                  <a:pt x="1638795" y="843148"/>
                </a:cubicBezTo>
                <a:cubicBezTo>
                  <a:pt x="1641034" y="855464"/>
                  <a:pt x="1641819" y="869923"/>
                  <a:pt x="1650670" y="878774"/>
                </a:cubicBezTo>
                <a:cubicBezTo>
                  <a:pt x="1659521" y="887625"/>
                  <a:pt x="1674421" y="886691"/>
                  <a:pt x="1686296" y="890649"/>
                </a:cubicBezTo>
                <a:cubicBezTo>
                  <a:pt x="1700594" y="862054"/>
                  <a:pt x="1736054" y="786225"/>
                  <a:pt x="1757548" y="771896"/>
                </a:cubicBezTo>
                <a:lnTo>
                  <a:pt x="1793174" y="748145"/>
                </a:lnTo>
                <a:cubicBezTo>
                  <a:pt x="1825951" y="649814"/>
                  <a:pt x="1803038" y="697722"/>
                  <a:pt x="1864426" y="605641"/>
                </a:cubicBezTo>
                <a:cubicBezTo>
                  <a:pt x="1872343" y="593766"/>
                  <a:pt x="1873905" y="570015"/>
                  <a:pt x="1888177" y="570015"/>
                </a:cubicBezTo>
                <a:lnTo>
                  <a:pt x="2006930" y="5700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457249" y="2538350"/>
            <a:ext cx="470527" cy="1424050"/>
            <a:chOff x="10457249" y="2538350"/>
            <a:chExt cx="470527" cy="1424050"/>
          </a:xfrm>
        </p:grpSpPr>
        <p:grpSp>
          <p:nvGrpSpPr>
            <p:cNvPr id="8" name="Group 7"/>
            <p:cNvGrpSpPr/>
            <p:nvPr/>
          </p:nvGrpSpPr>
          <p:grpSpPr>
            <a:xfrm>
              <a:off x="10488425" y="3377625"/>
              <a:ext cx="439351" cy="584775"/>
              <a:chOff x="10535925" y="3291484"/>
              <a:chExt cx="439351" cy="58477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0535964" y="3364675"/>
                <a:ext cx="383472" cy="3834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535925" y="3291484"/>
                <a:ext cx="439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</a:t>
                </a:r>
                <a:r>
                  <a:rPr lang="en-US" sz="3200" dirty="0" smtClean="0"/>
                  <a:t>’</a:t>
                </a:r>
                <a:endParaRPr lang="en-US" sz="3200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0457249" y="2972875"/>
              <a:ext cx="439351" cy="584775"/>
              <a:chOff x="10535925" y="3291484"/>
              <a:chExt cx="439351" cy="584775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0535964" y="3364675"/>
                <a:ext cx="383472" cy="3834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0535925" y="3291484"/>
                <a:ext cx="439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</a:t>
                </a:r>
                <a:r>
                  <a:rPr lang="en-US" sz="3200" dirty="0" smtClean="0"/>
                  <a:t>’</a:t>
                </a:r>
                <a:endParaRPr lang="en-US" sz="32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0457249" y="2538350"/>
              <a:ext cx="439351" cy="584775"/>
              <a:chOff x="10535925" y="3291484"/>
              <a:chExt cx="439351" cy="584775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0535964" y="3364675"/>
                <a:ext cx="383472" cy="3834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535925" y="3291484"/>
                <a:ext cx="439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</a:t>
                </a:r>
                <a:r>
                  <a:rPr lang="en-US" sz="3200" dirty="0" smtClean="0"/>
                  <a:t>’</a:t>
                </a:r>
                <a:endParaRPr lang="en-US" sz="3200" dirty="0"/>
              </a:p>
            </p:txBody>
          </p:sp>
        </p:grpSp>
      </p:grpSp>
      <p:sp>
        <p:nvSpPr>
          <p:cNvPr id="84" name="Rectangle 83"/>
          <p:cNvSpPr/>
          <p:nvPr/>
        </p:nvSpPr>
        <p:spPr>
          <a:xfrm>
            <a:off x="7696200" y="-112931"/>
            <a:ext cx="83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Dynamic Programming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67512" y="1075944"/>
                <a:ext cx="31912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b="0" dirty="0" smtClean="0"/>
                  <a:t>arbitrarily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1075944"/>
                <a:ext cx="3191258" cy="523220"/>
              </a:xfrm>
              <a:prstGeom prst="rect">
                <a:avLst/>
              </a:prstGeom>
              <a:blipFill rotWithShape="0">
                <a:blip r:embed="rId13"/>
                <a:stretch>
                  <a:fillRect l="-4015" t="-11765" r="-229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19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89" grpId="0"/>
      <p:bldP spid="4" grpId="0" animBg="1"/>
      <p:bldP spid="84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39201" y="2553195"/>
            <a:ext cx="2085584" cy="1615044"/>
          </a:xfrm>
          <a:custGeom>
            <a:avLst/>
            <a:gdLst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888176 w 1959428"/>
              <a:gd name="connsiteY31" fmla="*/ 1235034 h 1615044"/>
              <a:gd name="connsiteX32" fmla="*/ 1911927 w 1959428"/>
              <a:gd name="connsiteY32" fmla="*/ 1163782 h 1615044"/>
              <a:gd name="connsiteX33" fmla="*/ 1923802 w 1959428"/>
              <a:gd name="connsiteY33" fmla="*/ 1128156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888176 w 1959428"/>
              <a:gd name="connsiteY31" fmla="*/ 1235034 h 1615044"/>
              <a:gd name="connsiteX32" fmla="*/ 1911927 w 1959428"/>
              <a:gd name="connsiteY32" fmla="*/ 1163782 h 1615044"/>
              <a:gd name="connsiteX33" fmla="*/ 1504713 w 1959428"/>
              <a:gd name="connsiteY33" fmla="*/ 1045028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888176 w 1959428"/>
              <a:gd name="connsiteY31" fmla="*/ 1235034 h 1615044"/>
              <a:gd name="connsiteX32" fmla="*/ 1514895 w 1959428"/>
              <a:gd name="connsiteY32" fmla="*/ 1199408 h 1615044"/>
              <a:gd name="connsiteX33" fmla="*/ 1504713 w 1959428"/>
              <a:gd name="connsiteY33" fmla="*/ 1045028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59428"/>
              <a:gd name="connsiteY0" fmla="*/ 356260 h 1615044"/>
              <a:gd name="connsiteX1" fmla="*/ 0 w 1959428"/>
              <a:gd name="connsiteY1" fmla="*/ 356260 h 1615044"/>
              <a:gd name="connsiteX2" fmla="*/ 142504 w 1959428"/>
              <a:gd name="connsiteY2" fmla="*/ 522514 h 1615044"/>
              <a:gd name="connsiteX3" fmla="*/ 178130 w 1959428"/>
              <a:gd name="connsiteY3" fmla="*/ 546265 h 1615044"/>
              <a:gd name="connsiteX4" fmla="*/ 225631 w 1959428"/>
              <a:gd name="connsiteY4" fmla="*/ 593766 h 1615044"/>
              <a:gd name="connsiteX5" fmla="*/ 237506 w 1959428"/>
              <a:gd name="connsiteY5" fmla="*/ 629392 h 1615044"/>
              <a:gd name="connsiteX6" fmla="*/ 249382 w 1959428"/>
              <a:gd name="connsiteY6" fmla="*/ 700644 h 1615044"/>
              <a:gd name="connsiteX7" fmla="*/ 237506 w 1959428"/>
              <a:gd name="connsiteY7" fmla="*/ 1021278 h 1615044"/>
              <a:gd name="connsiteX8" fmla="*/ 213756 w 1959428"/>
              <a:gd name="connsiteY8" fmla="*/ 1092530 h 1615044"/>
              <a:gd name="connsiteX9" fmla="*/ 178130 w 1959428"/>
              <a:gd name="connsiteY9" fmla="*/ 1175657 h 1615044"/>
              <a:gd name="connsiteX10" fmla="*/ 142504 w 1959428"/>
              <a:gd name="connsiteY10" fmla="*/ 1187532 h 1615044"/>
              <a:gd name="connsiteX11" fmla="*/ 118753 w 1959428"/>
              <a:gd name="connsiteY11" fmla="*/ 1223158 h 1615044"/>
              <a:gd name="connsiteX12" fmla="*/ 118753 w 1959428"/>
              <a:gd name="connsiteY12" fmla="*/ 1436914 h 1615044"/>
              <a:gd name="connsiteX13" fmla="*/ 166254 w 1959428"/>
              <a:gd name="connsiteY13" fmla="*/ 1508166 h 1615044"/>
              <a:gd name="connsiteX14" fmla="*/ 201880 w 1959428"/>
              <a:gd name="connsiteY14" fmla="*/ 1531917 h 1615044"/>
              <a:gd name="connsiteX15" fmla="*/ 225631 w 1959428"/>
              <a:gd name="connsiteY15" fmla="*/ 1567543 h 1615044"/>
              <a:gd name="connsiteX16" fmla="*/ 261257 w 1959428"/>
              <a:gd name="connsiteY16" fmla="*/ 1579418 h 1615044"/>
              <a:gd name="connsiteX17" fmla="*/ 320634 w 1959428"/>
              <a:gd name="connsiteY17" fmla="*/ 1591293 h 1615044"/>
              <a:gd name="connsiteX18" fmla="*/ 356260 w 1959428"/>
              <a:gd name="connsiteY18" fmla="*/ 1603169 h 1615044"/>
              <a:gd name="connsiteX19" fmla="*/ 451262 w 1959428"/>
              <a:gd name="connsiteY19" fmla="*/ 1615044 h 1615044"/>
              <a:gd name="connsiteX20" fmla="*/ 890649 w 1959428"/>
              <a:gd name="connsiteY20" fmla="*/ 1603169 h 1615044"/>
              <a:gd name="connsiteX21" fmla="*/ 1009402 w 1959428"/>
              <a:gd name="connsiteY21" fmla="*/ 1567543 h 1615044"/>
              <a:gd name="connsiteX22" fmla="*/ 1151906 w 1959428"/>
              <a:gd name="connsiteY22" fmla="*/ 1543792 h 1615044"/>
              <a:gd name="connsiteX23" fmla="*/ 1211283 w 1959428"/>
              <a:gd name="connsiteY23" fmla="*/ 1520041 h 1615044"/>
              <a:gd name="connsiteX24" fmla="*/ 1258784 w 1959428"/>
              <a:gd name="connsiteY24" fmla="*/ 1508166 h 1615044"/>
              <a:gd name="connsiteX25" fmla="*/ 1460665 w 1959428"/>
              <a:gd name="connsiteY25" fmla="*/ 1472540 h 1615044"/>
              <a:gd name="connsiteX26" fmla="*/ 1508166 w 1959428"/>
              <a:gd name="connsiteY26" fmla="*/ 1460665 h 1615044"/>
              <a:gd name="connsiteX27" fmla="*/ 1638795 w 1959428"/>
              <a:gd name="connsiteY27" fmla="*/ 1401288 h 1615044"/>
              <a:gd name="connsiteX28" fmla="*/ 1757548 w 1959428"/>
              <a:gd name="connsiteY28" fmla="*/ 1330036 h 1615044"/>
              <a:gd name="connsiteX29" fmla="*/ 1793174 w 1959428"/>
              <a:gd name="connsiteY29" fmla="*/ 1318161 h 1615044"/>
              <a:gd name="connsiteX30" fmla="*/ 1852550 w 1959428"/>
              <a:gd name="connsiteY30" fmla="*/ 1258784 h 1615044"/>
              <a:gd name="connsiteX31" fmla="*/ 1579373 w 1959428"/>
              <a:gd name="connsiteY31" fmla="*/ 1353787 h 1615044"/>
              <a:gd name="connsiteX32" fmla="*/ 1514895 w 1959428"/>
              <a:gd name="connsiteY32" fmla="*/ 1199408 h 1615044"/>
              <a:gd name="connsiteX33" fmla="*/ 1504713 w 1959428"/>
              <a:gd name="connsiteY33" fmla="*/ 1045028 h 1615044"/>
              <a:gd name="connsiteX34" fmla="*/ 1959428 w 1959428"/>
              <a:gd name="connsiteY34" fmla="*/ 950026 h 1615044"/>
              <a:gd name="connsiteX35" fmla="*/ 1947553 w 1959428"/>
              <a:gd name="connsiteY35" fmla="*/ 700644 h 1615044"/>
              <a:gd name="connsiteX36" fmla="*/ 1935678 w 1959428"/>
              <a:gd name="connsiteY36" fmla="*/ 665018 h 1615044"/>
              <a:gd name="connsiteX37" fmla="*/ 1923802 w 1959428"/>
              <a:gd name="connsiteY37" fmla="*/ 570015 h 1615044"/>
              <a:gd name="connsiteX38" fmla="*/ 1911927 w 1959428"/>
              <a:gd name="connsiteY38" fmla="*/ 534389 h 1615044"/>
              <a:gd name="connsiteX39" fmla="*/ 1888176 w 1959428"/>
              <a:gd name="connsiteY39" fmla="*/ 451262 h 1615044"/>
              <a:gd name="connsiteX40" fmla="*/ 1852550 w 1959428"/>
              <a:gd name="connsiteY40" fmla="*/ 368135 h 1615044"/>
              <a:gd name="connsiteX41" fmla="*/ 1828800 w 1959428"/>
              <a:gd name="connsiteY41" fmla="*/ 273132 h 1615044"/>
              <a:gd name="connsiteX42" fmla="*/ 1816924 w 1959428"/>
              <a:gd name="connsiteY42" fmla="*/ 213756 h 1615044"/>
              <a:gd name="connsiteX43" fmla="*/ 1793174 w 1959428"/>
              <a:gd name="connsiteY43" fmla="*/ 178130 h 1615044"/>
              <a:gd name="connsiteX44" fmla="*/ 1686296 w 1959428"/>
              <a:gd name="connsiteY44" fmla="*/ 118753 h 1615044"/>
              <a:gd name="connsiteX45" fmla="*/ 1650670 w 1959428"/>
              <a:gd name="connsiteY45" fmla="*/ 95002 h 1615044"/>
              <a:gd name="connsiteX46" fmla="*/ 1579418 w 1959428"/>
              <a:gd name="connsiteY46" fmla="*/ 71252 h 1615044"/>
              <a:gd name="connsiteX47" fmla="*/ 1543792 w 1959428"/>
              <a:gd name="connsiteY47" fmla="*/ 59376 h 1615044"/>
              <a:gd name="connsiteX48" fmla="*/ 1472540 w 1959428"/>
              <a:gd name="connsiteY48" fmla="*/ 35626 h 1615044"/>
              <a:gd name="connsiteX49" fmla="*/ 1389413 w 1959428"/>
              <a:gd name="connsiteY49" fmla="*/ 11875 h 1615044"/>
              <a:gd name="connsiteX50" fmla="*/ 1306285 w 1959428"/>
              <a:gd name="connsiteY50" fmla="*/ 0 h 1615044"/>
              <a:gd name="connsiteX51" fmla="*/ 926275 w 1959428"/>
              <a:gd name="connsiteY51" fmla="*/ 11875 h 1615044"/>
              <a:gd name="connsiteX52" fmla="*/ 783771 w 1959428"/>
              <a:gd name="connsiteY52" fmla="*/ 59376 h 1615044"/>
              <a:gd name="connsiteX53" fmla="*/ 724395 w 1959428"/>
              <a:gd name="connsiteY53" fmla="*/ 71252 h 1615044"/>
              <a:gd name="connsiteX54" fmla="*/ 688769 w 1959428"/>
              <a:gd name="connsiteY54" fmla="*/ 83127 h 1615044"/>
              <a:gd name="connsiteX55" fmla="*/ 570015 w 1959428"/>
              <a:gd name="connsiteY55" fmla="*/ 118753 h 1615044"/>
              <a:gd name="connsiteX56" fmla="*/ 522514 w 1959428"/>
              <a:gd name="connsiteY56" fmla="*/ 142504 h 1615044"/>
              <a:gd name="connsiteX57" fmla="*/ 439387 w 1959428"/>
              <a:gd name="connsiteY57" fmla="*/ 166254 h 1615044"/>
              <a:gd name="connsiteX58" fmla="*/ 368135 w 1959428"/>
              <a:gd name="connsiteY58" fmla="*/ 190005 h 1615044"/>
              <a:gd name="connsiteX59" fmla="*/ 296883 w 1959428"/>
              <a:gd name="connsiteY59" fmla="*/ 213756 h 1615044"/>
              <a:gd name="connsiteX60" fmla="*/ 261257 w 1959428"/>
              <a:gd name="connsiteY60" fmla="*/ 225631 h 1615044"/>
              <a:gd name="connsiteX61" fmla="*/ 178130 w 1959428"/>
              <a:gd name="connsiteY61" fmla="*/ 237506 h 1615044"/>
              <a:gd name="connsiteX62" fmla="*/ 142504 w 1959428"/>
              <a:gd name="connsiteY62" fmla="*/ 249382 h 1615044"/>
              <a:gd name="connsiteX63" fmla="*/ 59376 w 1959428"/>
              <a:gd name="connsiteY63" fmla="*/ 261257 h 1615044"/>
              <a:gd name="connsiteX64" fmla="*/ 47501 w 1959428"/>
              <a:gd name="connsiteY64" fmla="*/ 296883 h 1615044"/>
              <a:gd name="connsiteX65" fmla="*/ 0 w 1959428"/>
              <a:gd name="connsiteY65" fmla="*/ 356260 h 1615044"/>
              <a:gd name="connsiteX0" fmla="*/ 0 w 1970540"/>
              <a:gd name="connsiteY0" fmla="*/ 356260 h 1615044"/>
              <a:gd name="connsiteX1" fmla="*/ 0 w 1970540"/>
              <a:gd name="connsiteY1" fmla="*/ 356260 h 1615044"/>
              <a:gd name="connsiteX2" fmla="*/ 142504 w 1970540"/>
              <a:gd name="connsiteY2" fmla="*/ 522514 h 1615044"/>
              <a:gd name="connsiteX3" fmla="*/ 178130 w 1970540"/>
              <a:gd name="connsiteY3" fmla="*/ 546265 h 1615044"/>
              <a:gd name="connsiteX4" fmla="*/ 225631 w 1970540"/>
              <a:gd name="connsiteY4" fmla="*/ 593766 h 1615044"/>
              <a:gd name="connsiteX5" fmla="*/ 237506 w 1970540"/>
              <a:gd name="connsiteY5" fmla="*/ 629392 h 1615044"/>
              <a:gd name="connsiteX6" fmla="*/ 249382 w 1970540"/>
              <a:gd name="connsiteY6" fmla="*/ 700644 h 1615044"/>
              <a:gd name="connsiteX7" fmla="*/ 237506 w 1970540"/>
              <a:gd name="connsiteY7" fmla="*/ 1021278 h 1615044"/>
              <a:gd name="connsiteX8" fmla="*/ 213756 w 1970540"/>
              <a:gd name="connsiteY8" fmla="*/ 1092530 h 1615044"/>
              <a:gd name="connsiteX9" fmla="*/ 178130 w 1970540"/>
              <a:gd name="connsiteY9" fmla="*/ 1175657 h 1615044"/>
              <a:gd name="connsiteX10" fmla="*/ 142504 w 1970540"/>
              <a:gd name="connsiteY10" fmla="*/ 1187532 h 1615044"/>
              <a:gd name="connsiteX11" fmla="*/ 118753 w 1970540"/>
              <a:gd name="connsiteY11" fmla="*/ 1223158 h 1615044"/>
              <a:gd name="connsiteX12" fmla="*/ 118753 w 1970540"/>
              <a:gd name="connsiteY12" fmla="*/ 1436914 h 1615044"/>
              <a:gd name="connsiteX13" fmla="*/ 166254 w 1970540"/>
              <a:gd name="connsiteY13" fmla="*/ 1508166 h 1615044"/>
              <a:gd name="connsiteX14" fmla="*/ 201880 w 1970540"/>
              <a:gd name="connsiteY14" fmla="*/ 1531917 h 1615044"/>
              <a:gd name="connsiteX15" fmla="*/ 225631 w 1970540"/>
              <a:gd name="connsiteY15" fmla="*/ 1567543 h 1615044"/>
              <a:gd name="connsiteX16" fmla="*/ 261257 w 1970540"/>
              <a:gd name="connsiteY16" fmla="*/ 1579418 h 1615044"/>
              <a:gd name="connsiteX17" fmla="*/ 320634 w 1970540"/>
              <a:gd name="connsiteY17" fmla="*/ 1591293 h 1615044"/>
              <a:gd name="connsiteX18" fmla="*/ 356260 w 1970540"/>
              <a:gd name="connsiteY18" fmla="*/ 1603169 h 1615044"/>
              <a:gd name="connsiteX19" fmla="*/ 451262 w 1970540"/>
              <a:gd name="connsiteY19" fmla="*/ 1615044 h 1615044"/>
              <a:gd name="connsiteX20" fmla="*/ 890649 w 1970540"/>
              <a:gd name="connsiteY20" fmla="*/ 1603169 h 1615044"/>
              <a:gd name="connsiteX21" fmla="*/ 1009402 w 1970540"/>
              <a:gd name="connsiteY21" fmla="*/ 1567543 h 1615044"/>
              <a:gd name="connsiteX22" fmla="*/ 1151906 w 1970540"/>
              <a:gd name="connsiteY22" fmla="*/ 1543792 h 1615044"/>
              <a:gd name="connsiteX23" fmla="*/ 1211283 w 1970540"/>
              <a:gd name="connsiteY23" fmla="*/ 1520041 h 1615044"/>
              <a:gd name="connsiteX24" fmla="*/ 1258784 w 1970540"/>
              <a:gd name="connsiteY24" fmla="*/ 1508166 h 1615044"/>
              <a:gd name="connsiteX25" fmla="*/ 1460665 w 1970540"/>
              <a:gd name="connsiteY25" fmla="*/ 1472540 h 1615044"/>
              <a:gd name="connsiteX26" fmla="*/ 1508166 w 1970540"/>
              <a:gd name="connsiteY26" fmla="*/ 1460665 h 1615044"/>
              <a:gd name="connsiteX27" fmla="*/ 1638795 w 1970540"/>
              <a:gd name="connsiteY27" fmla="*/ 1401288 h 1615044"/>
              <a:gd name="connsiteX28" fmla="*/ 1757548 w 1970540"/>
              <a:gd name="connsiteY28" fmla="*/ 1330036 h 1615044"/>
              <a:gd name="connsiteX29" fmla="*/ 1793174 w 1970540"/>
              <a:gd name="connsiteY29" fmla="*/ 1318161 h 1615044"/>
              <a:gd name="connsiteX30" fmla="*/ 1852550 w 1970540"/>
              <a:gd name="connsiteY30" fmla="*/ 1258784 h 1615044"/>
              <a:gd name="connsiteX31" fmla="*/ 1579373 w 1970540"/>
              <a:gd name="connsiteY31" fmla="*/ 1353787 h 1615044"/>
              <a:gd name="connsiteX32" fmla="*/ 1514895 w 1970540"/>
              <a:gd name="connsiteY32" fmla="*/ 1199408 h 1615044"/>
              <a:gd name="connsiteX33" fmla="*/ 1504713 w 1970540"/>
              <a:gd name="connsiteY33" fmla="*/ 1045028 h 1615044"/>
              <a:gd name="connsiteX34" fmla="*/ 1593797 w 1970540"/>
              <a:gd name="connsiteY34" fmla="*/ 902401 h 1615044"/>
              <a:gd name="connsiteX35" fmla="*/ 1947553 w 1970540"/>
              <a:gd name="connsiteY35" fmla="*/ 700644 h 1615044"/>
              <a:gd name="connsiteX36" fmla="*/ 1935678 w 1970540"/>
              <a:gd name="connsiteY36" fmla="*/ 665018 h 1615044"/>
              <a:gd name="connsiteX37" fmla="*/ 1923802 w 1970540"/>
              <a:gd name="connsiteY37" fmla="*/ 570015 h 1615044"/>
              <a:gd name="connsiteX38" fmla="*/ 1911927 w 1970540"/>
              <a:gd name="connsiteY38" fmla="*/ 534389 h 1615044"/>
              <a:gd name="connsiteX39" fmla="*/ 1888176 w 1970540"/>
              <a:gd name="connsiteY39" fmla="*/ 451262 h 1615044"/>
              <a:gd name="connsiteX40" fmla="*/ 1852550 w 1970540"/>
              <a:gd name="connsiteY40" fmla="*/ 368135 h 1615044"/>
              <a:gd name="connsiteX41" fmla="*/ 1828800 w 1970540"/>
              <a:gd name="connsiteY41" fmla="*/ 273132 h 1615044"/>
              <a:gd name="connsiteX42" fmla="*/ 1816924 w 1970540"/>
              <a:gd name="connsiteY42" fmla="*/ 213756 h 1615044"/>
              <a:gd name="connsiteX43" fmla="*/ 1793174 w 1970540"/>
              <a:gd name="connsiteY43" fmla="*/ 178130 h 1615044"/>
              <a:gd name="connsiteX44" fmla="*/ 1686296 w 1970540"/>
              <a:gd name="connsiteY44" fmla="*/ 118753 h 1615044"/>
              <a:gd name="connsiteX45" fmla="*/ 1650670 w 1970540"/>
              <a:gd name="connsiteY45" fmla="*/ 95002 h 1615044"/>
              <a:gd name="connsiteX46" fmla="*/ 1579418 w 1970540"/>
              <a:gd name="connsiteY46" fmla="*/ 71252 h 1615044"/>
              <a:gd name="connsiteX47" fmla="*/ 1543792 w 1970540"/>
              <a:gd name="connsiteY47" fmla="*/ 59376 h 1615044"/>
              <a:gd name="connsiteX48" fmla="*/ 1472540 w 1970540"/>
              <a:gd name="connsiteY48" fmla="*/ 35626 h 1615044"/>
              <a:gd name="connsiteX49" fmla="*/ 1389413 w 1970540"/>
              <a:gd name="connsiteY49" fmla="*/ 11875 h 1615044"/>
              <a:gd name="connsiteX50" fmla="*/ 1306285 w 1970540"/>
              <a:gd name="connsiteY50" fmla="*/ 0 h 1615044"/>
              <a:gd name="connsiteX51" fmla="*/ 926275 w 1970540"/>
              <a:gd name="connsiteY51" fmla="*/ 11875 h 1615044"/>
              <a:gd name="connsiteX52" fmla="*/ 783771 w 1970540"/>
              <a:gd name="connsiteY52" fmla="*/ 59376 h 1615044"/>
              <a:gd name="connsiteX53" fmla="*/ 724395 w 1970540"/>
              <a:gd name="connsiteY53" fmla="*/ 71252 h 1615044"/>
              <a:gd name="connsiteX54" fmla="*/ 688769 w 1970540"/>
              <a:gd name="connsiteY54" fmla="*/ 83127 h 1615044"/>
              <a:gd name="connsiteX55" fmla="*/ 570015 w 1970540"/>
              <a:gd name="connsiteY55" fmla="*/ 118753 h 1615044"/>
              <a:gd name="connsiteX56" fmla="*/ 522514 w 1970540"/>
              <a:gd name="connsiteY56" fmla="*/ 142504 h 1615044"/>
              <a:gd name="connsiteX57" fmla="*/ 439387 w 1970540"/>
              <a:gd name="connsiteY57" fmla="*/ 166254 h 1615044"/>
              <a:gd name="connsiteX58" fmla="*/ 368135 w 1970540"/>
              <a:gd name="connsiteY58" fmla="*/ 190005 h 1615044"/>
              <a:gd name="connsiteX59" fmla="*/ 296883 w 1970540"/>
              <a:gd name="connsiteY59" fmla="*/ 213756 h 1615044"/>
              <a:gd name="connsiteX60" fmla="*/ 261257 w 1970540"/>
              <a:gd name="connsiteY60" fmla="*/ 225631 h 1615044"/>
              <a:gd name="connsiteX61" fmla="*/ 178130 w 1970540"/>
              <a:gd name="connsiteY61" fmla="*/ 237506 h 1615044"/>
              <a:gd name="connsiteX62" fmla="*/ 142504 w 1970540"/>
              <a:gd name="connsiteY62" fmla="*/ 249382 h 1615044"/>
              <a:gd name="connsiteX63" fmla="*/ 59376 w 1970540"/>
              <a:gd name="connsiteY63" fmla="*/ 261257 h 1615044"/>
              <a:gd name="connsiteX64" fmla="*/ 47501 w 1970540"/>
              <a:gd name="connsiteY64" fmla="*/ 296883 h 1615044"/>
              <a:gd name="connsiteX65" fmla="*/ 0 w 1970540"/>
              <a:gd name="connsiteY65" fmla="*/ 356260 h 1615044"/>
              <a:gd name="connsiteX0" fmla="*/ 0 w 1970540"/>
              <a:gd name="connsiteY0" fmla="*/ 356260 h 1615044"/>
              <a:gd name="connsiteX1" fmla="*/ 0 w 1970540"/>
              <a:gd name="connsiteY1" fmla="*/ 356260 h 1615044"/>
              <a:gd name="connsiteX2" fmla="*/ 142504 w 1970540"/>
              <a:gd name="connsiteY2" fmla="*/ 522514 h 1615044"/>
              <a:gd name="connsiteX3" fmla="*/ 178130 w 1970540"/>
              <a:gd name="connsiteY3" fmla="*/ 546265 h 1615044"/>
              <a:gd name="connsiteX4" fmla="*/ 225631 w 1970540"/>
              <a:gd name="connsiteY4" fmla="*/ 593766 h 1615044"/>
              <a:gd name="connsiteX5" fmla="*/ 237506 w 1970540"/>
              <a:gd name="connsiteY5" fmla="*/ 629392 h 1615044"/>
              <a:gd name="connsiteX6" fmla="*/ 249382 w 1970540"/>
              <a:gd name="connsiteY6" fmla="*/ 700644 h 1615044"/>
              <a:gd name="connsiteX7" fmla="*/ 237506 w 1970540"/>
              <a:gd name="connsiteY7" fmla="*/ 1021278 h 1615044"/>
              <a:gd name="connsiteX8" fmla="*/ 213756 w 1970540"/>
              <a:gd name="connsiteY8" fmla="*/ 1092530 h 1615044"/>
              <a:gd name="connsiteX9" fmla="*/ 178130 w 1970540"/>
              <a:gd name="connsiteY9" fmla="*/ 1175657 h 1615044"/>
              <a:gd name="connsiteX10" fmla="*/ 142504 w 1970540"/>
              <a:gd name="connsiteY10" fmla="*/ 1187532 h 1615044"/>
              <a:gd name="connsiteX11" fmla="*/ 118753 w 1970540"/>
              <a:gd name="connsiteY11" fmla="*/ 1223158 h 1615044"/>
              <a:gd name="connsiteX12" fmla="*/ 118753 w 1970540"/>
              <a:gd name="connsiteY12" fmla="*/ 1436914 h 1615044"/>
              <a:gd name="connsiteX13" fmla="*/ 166254 w 1970540"/>
              <a:gd name="connsiteY13" fmla="*/ 1508166 h 1615044"/>
              <a:gd name="connsiteX14" fmla="*/ 201880 w 1970540"/>
              <a:gd name="connsiteY14" fmla="*/ 1531917 h 1615044"/>
              <a:gd name="connsiteX15" fmla="*/ 225631 w 1970540"/>
              <a:gd name="connsiteY15" fmla="*/ 1567543 h 1615044"/>
              <a:gd name="connsiteX16" fmla="*/ 261257 w 1970540"/>
              <a:gd name="connsiteY16" fmla="*/ 1579418 h 1615044"/>
              <a:gd name="connsiteX17" fmla="*/ 320634 w 1970540"/>
              <a:gd name="connsiteY17" fmla="*/ 1591293 h 1615044"/>
              <a:gd name="connsiteX18" fmla="*/ 356260 w 1970540"/>
              <a:gd name="connsiteY18" fmla="*/ 1603169 h 1615044"/>
              <a:gd name="connsiteX19" fmla="*/ 451262 w 1970540"/>
              <a:gd name="connsiteY19" fmla="*/ 1615044 h 1615044"/>
              <a:gd name="connsiteX20" fmla="*/ 890649 w 1970540"/>
              <a:gd name="connsiteY20" fmla="*/ 1603169 h 1615044"/>
              <a:gd name="connsiteX21" fmla="*/ 1009402 w 1970540"/>
              <a:gd name="connsiteY21" fmla="*/ 1567543 h 1615044"/>
              <a:gd name="connsiteX22" fmla="*/ 1151906 w 1970540"/>
              <a:gd name="connsiteY22" fmla="*/ 1543792 h 1615044"/>
              <a:gd name="connsiteX23" fmla="*/ 1211283 w 1970540"/>
              <a:gd name="connsiteY23" fmla="*/ 1520041 h 1615044"/>
              <a:gd name="connsiteX24" fmla="*/ 1258784 w 1970540"/>
              <a:gd name="connsiteY24" fmla="*/ 1508166 h 1615044"/>
              <a:gd name="connsiteX25" fmla="*/ 1460665 w 1970540"/>
              <a:gd name="connsiteY25" fmla="*/ 1472540 h 1615044"/>
              <a:gd name="connsiteX26" fmla="*/ 1508166 w 1970540"/>
              <a:gd name="connsiteY26" fmla="*/ 1460665 h 1615044"/>
              <a:gd name="connsiteX27" fmla="*/ 1638795 w 1970540"/>
              <a:gd name="connsiteY27" fmla="*/ 1401288 h 1615044"/>
              <a:gd name="connsiteX28" fmla="*/ 1757548 w 1970540"/>
              <a:gd name="connsiteY28" fmla="*/ 1330036 h 1615044"/>
              <a:gd name="connsiteX29" fmla="*/ 1793174 w 1970540"/>
              <a:gd name="connsiteY29" fmla="*/ 1318161 h 1615044"/>
              <a:gd name="connsiteX30" fmla="*/ 1852550 w 1970540"/>
              <a:gd name="connsiteY30" fmla="*/ 1258784 h 1615044"/>
              <a:gd name="connsiteX31" fmla="*/ 1579373 w 1970540"/>
              <a:gd name="connsiteY31" fmla="*/ 1353787 h 1615044"/>
              <a:gd name="connsiteX32" fmla="*/ 1514895 w 1970540"/>
              <a:gd name="connsiteY32" fmla="*/ 1199408 h 1615044"/>
              <a:gd name="connsiteX33" fmla="*/ 1504713 w 1970540"/>
              <a:gd name="connsiteY33" fmla="*/ 1045028 h 1615044"/>
              <a:gd name="connsiteX34" fmla="*/ 1593797 w 1970540"/>
              <a:gd name="connsiteY34" fmla="*/ 902401 h 1615044"/>
              <a:gd name="connsiteX35" fmla="*/ 1947553 w 1970540"/>
              <a:gd name="connsiteY35" fmla="*/ 700644 h 1615044"/>
              <a:gd name="connsiteX36" fmla="*/ 1935678 w 1970540"/>
              <a:gd name="connsiteY36" fmla="*/ 665018 h 1615044"/>
              <a:gd name="connsiteX37" fmla="*/ 1923802 w 1970540"/>
              <a:gd name="connsiteY37" fmla="*/ 570015 h 1615044"/>
              <a:gd name="connsiteX38" fmla="*/ 1911927 w 1970540"/>
              <a:gd name="connsiteY38" fmla="*/ 534389 h 1615044"/>
              <a:gd name="connsiteX39" fmla="*/ 1888176 w 1970540"/>
              <a:gd name="connsiteY39" fmla="*/ 451262 h 1615044"/>
              <a:gd name="connsiteX40" fmla="*/ 1852550 w 1970540"/>
              <a:gd name="connsiteY40" fmla="*/ 368135 h 1615044"/>
              <a:gd name="connsiteX41" fmla="*/ 1828800 w 1970540"/>
              <a:gd name="connsiteY41" fmla="*/ 273132 h 1615044"/>
              <a:gd name="connsiteX42" fmla="*/ 1816924 w 1970540"/>
              <a:gd name="connsiteY42" fmla="*/ 213756 h 1615044"/>
              <a:gd name="connsiteX43" fmla="*/ 1793174 w 1970540"/>
              <a:gd name="connsiteY43" fmla="*/ 178130 h 1615044"/>
              <a:gd name="connsiteX44" fmla="*/ 1686296 w 1970540"/>
              <a:gd name="connsiteY44" fmla="*/ 118753 h 1615044"/>
              <a:gd name="connsiteX45" fmla="*/ 1650670 w 1970540"/>
              <a:gd name="connsiteY45" fmla="*/ 95002 h 1615044"/>
              <a:gd name="connsiteX46" fmla="*/ 1579418 w 1970540"/>
              <a:gd name="connsiteY46" fmla="*/ 71252 h 1615044"/>
              <a:gd name="connsiteX47" fmla="*/ 1543792 w 1970540"/>
              <a:gd name="connsiteY47" fmla="*/ 59376 h 1615044"/>
              <a:gd name="connsiteX48" fmla="*/ 1472540 w 1970540"/>
              <a:gd name="connsiteY48" fmla="*/ 35626 h 1615044"/>
              <a:gd name="connsiteX49" fmla="*/ 1389413 w 1970540"/>
              <a:gd name="connsiteY49" fmla="*/ 11875 h 1615044"/>
              <a:gd name="connsiteX50" fmla="*/ 1306285 w 1970540"/>
              <a:gd name="connsiteY50" fmla="*/ 0 h 1615044"/>
              <a:gd name="connsiteX51" fmla="*/ 926275 w 1970540"/>
              <a:gd name="connsiteY51" fmla="*/ 11875 h 1615044"/>
              <a:gd name="connsiteX52" fmla="*/ 783771 w 1970540"/>
              <a:gd name="connsiteY52" fmla="*/ 59376 h 1615044"/>
              <a:gd name="connsiteX53" fmla="*/ 724395 w 1970540"/>
              <a:gd name="connsiteY53" fmla="*/ 71252 h 1615044"/>
              <a:gd name="connsiteX54" fmla="*/ 688769 w 1970540"/>
              <a:gd name="connsiteY54" fmla="*/ 83127 h 1615044"/>
              <a:gd name="connsiteX55" fmla="*/ 570015 w 1970540"/>
              <a:gd name="connsiteY55" fmla="*/ 118753 h 1615044"/>
              <a:gd name="connsiteX56" fmla="*/ 522514 w 1970540"/>
              <a:gd name="connsiteY56" fmla="*/ 142504 h 1615044"/>
              <a:gd name="connsiteX57" fmla="*/ 439387 w 1970540"/>
              <a:gd name="connsiteY57" fmla="*/ 166254 h 1615044"/>
              <a:gd name="connsiteX58" fmla="*/ 368135 w 1970540"/>
              <a:gd name="connsiteY58" fmla="*/ 190005 h 1615044"/>
              <a:gd name="connsiteX59" fmla="*/ 296883 w 1970540"/>
              <a:gd name="connsiteY59" fmla="*/ 213756 h 1615044"/>
              <a:gd name="connsiteX60" fmla="*/ 261257 w 1970540"/>
              <a:gd name="connsiteY60" fmla="*/ 225631 h 1615044"/>
              <a:gd name="connsiteX61" fmla="*/ 178130 w 1970540"/>
              <a:gd name="connsiteY61" fmla="*/ 237506 h 1615044"/>
              <a:gd name="connsiteX62" fmla="*/ 142504 w 1970540"/>
              <a:gd name="connsiteY62" fmla="*/ 249382 h 1615044"/>
              <a:gd name="connsiteX63" fmla="*/ 59376 w 1970540"/>
              <a:gd name="connsiteY63" fmla="*/ 261257 h 1615044"/>
              <a:gd name="connsiteX64" fmla="*/ 47501 w 1970540"/>
              <a:gd name="connsiteY64" fmla="*/ 296883 h 1615044"/>
              <a:gd name="connsiteX65" fmla="*/ 0 w 1970540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852550 w 1936893"/>
              <a:gd name="connsiteY30" fmla="*/ 1258784 h 1615044"/>
              <a:gd name="connsiteX31" fmla="*/ 1579373 w 1936893"/>
              <a:gd name="connsiteY31" fmla="*/ 1353787 h 1615044"/>
              <a:gd name="connsiteX32" fmla="*/ 1514895 w 1936893"/>
              <a:gd name="connsiteY32" fmla="*/ 1199408 h 1615044"/>
              <a:gd name="connsiteX33" fmla="*/ 1504713 w 1936893"/>
              <a:gd name="connsiteY33" fmla="*/ 1045028 h 1615044"/>
              <a:gd name="connsiteX34" fmla="*/ 1593797 w 1936893"/>
              <a:gd name="connsiteY34" fmla="*/ 902401 h 1615044"/>
              <a:gd name="connsiteX35" fmla="*/ 1894477 w 1936893"/>
              <a:gd name="connsiteY35" fmla="*/ 814944 h 1615044"/>
              <a:gd name="connsiteX36" fmla="*/ 1935678 w 1936893"/>
              <a:gd name="connsiteY36" fmla="*/ 665018 h 1615044"/>
              <a:gd name="connsiteX37" fmla="*/ 1923802 w 1936893"/>
              <a:gd name="connsiteY37" fmla="*/ 570015 h 1615044"/>
              <a:gd name="connsiteX38" fmla="*/ 1911927 w 1936893"/>
              <a:gd name="connsiteY38" fmla="*/ 534389 h 1615044"/>
              <a:gd name="connsiteX39" fmla="*/ 1888176 w 1936893"/>
              <a:gd name="connsiteY39" fmla="*/ 451262 h 1615044"/>
              <a:gd name="connsiteX40" fmla="*/ 1852550 w 1936893"/>
              <a:gd name="connsiteY40" fmla="*/ 368135 h 1615044"/>
              <a:gd name="connsiteX41" fmla="*/ 1828800 w 1936893"/>
              <a:gd name="connsiteY41" fmla="*/ 273132 h 1615044"/>
              <a:gd name="connsiteX42" fmla="*/ 1816924 w 1936893"/>
              <a:gd name="connsiteY42" fmla="*/ 213756 h 1615044"/>
              <a:gd name="connsiteX43" fmla="*/ 1793174 w 1936893"/>
              <a:gd name="connsiteY43" fmla="*/ 178130 h 1615044"/>
              <a:gd name="connsiteX44" fmla="*/ 1686296 w 1936893"/>
              <a:gd name="connsiteY44" fmla="*/ 118753 h 1615044"/>
              <a:gd name="connsiteX45" fmla="*/ 1650670 w 1936893"/>
              <a:gd name="connsiteY45" fmla="*/ 95002 h 1615044"/>
              <a:gd name="connsiteX46" fmla="*/ 1579418 w 1936893"/>
              <a:gd name="connsiteY46" fmla="*/ 71252 h 1615044"/>
              <a:gd name="connsiteX47" fmla="*/ 1543792 w 1936893"/>
              <a:gd name="connsiteY47" fmla="*/ 59376 h 1615044"/>
              <a:gd name="connsiteX48" fmla="*/ 1472540 w 1936893"/>
              <a:gd name="connsiteY48" fmla="*/ 35626 h 1615044"/>
              <a:gd name="connsiteX49" fmla="*/ 1389413 w 1936893"/>
              <a:gd name="connsiteY49" fmla="*/ 11875 h 1615044"/>
              <a:gd name="connsiteX50" fmla="*/ 1306285 w 1936893"/>
              <a:gd name="connsiteY50" fmla="*/ 0 h 1615044"/>
              <a:gd name="connsiteX51" fmla="*/ 926275 w 1936893"/>
              <a:gd name="connsiteY51" fmla="*/ 11875 h 1615044"/>
              <a:gd name="connsiteX52" fmla="*/ 783771 w 1936893"/>
              <a:gd name="connsiteY52" fmla="*/ 59376 h 1615044"/>
              <a:gd name="connsiteX53" fmla="*/ 724395 w 1936893"/>
              <a:gd name="connsiteY53" fmla="*/ 71252 h 1615044"/>
              <a:gd name="connsiteX54" fmla="*/ 688769 w 1936893"/>
              <a:gd name="connsiteY54" fmla="*/ 83127 h 1615044"/>
              <a:gd name="connsiteX55" fmla="*/ 570015 w 1936893"/>
              <a:gd name="connsiteY55" fmla="*/ 118753 h 1615044"/>
              <a:gd name="connsiteX56" fmla="*/ 522514 w 1936893"/>
              <a:gd name="connsiteY56" fmla="*/ 142504 h 1615044"/>
              <a:gd name="connsiteX57" fmla="*/ 439387 w 1936893"/>
              <a:gd name="connsiteY57" fmla="*/ 166254 h 1615044"/>
              <a:gd name="connsiteX58" fmla="*/ 368135 w 1936893"/>
              <a:gd name="connsiteY58" fmla="*/ 190005 h 1615044"/>
              <a:gd name="connsiteX59" fmla="*/ 296883 w 1936893"/>
              <a:gd name="connsiteY59" fmla="*/ 213756 h 1615044"/>
              <a:gd name="connsiteX60" fmla="*/ 261257 w 1936893"/>
              <a:gd name="connsiteY60" fmla="*/ 225631 h 1615044"/>
              <a:gd name="connsiteX61" fmla="*/ 178130 w 1936893"/>
              <a:gd name="connsiteY61" fmla="*/ 237506 h 1615044"/>
              <a:gd name="connsiteX62" fmla="*/ 142504 w 1936893"/>
              <a:gd name="connsiteY62" fmla="*/ 249382 h 1615044"/>
              <a:gd name="connsiteX63" fmla="*/ 59376 w 1936893"/>
              <a:gd name="connsiteY63" fmla="*/ 261257 h 1615044"/>
              <a:gd name="connsiteX64" fmla="*/ 47501 w 1936893"/>
              <a:gd name="connsiteY64" fmla="*/ 296883 h 1615044"/>
              <a:gd name="connsiteX65" fmla="*/ 0 w 1936893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852550 w 1936893"/>
              <a:gd name="connsiteY30" fmla="*/ 1258784 h 1615044"/>
              <a:gd name="connsiteX31" fmla="*/ 1579373 w 1936893"/>
              <a:gd name="connsiteY31" fmla="*/ 1353787 h 1615044"/>
              <a:gd name="connsiteX32" fmla="*/ 1565022 w 1936893"/>
              <a:gd name="connsiteY32" fmla="*/ 1272433 h 1615044"/>
              <a:gd name="connsiteX33" fmla="*/ 1504713 w 1936893"/>
              <a:gd name="connsiteY33" fmla="*/ 1045028 h 1615044"/>
              <a:gd name="connsiteX34" fmla="*/ 1593797 w 1936893"/>
              <a:gd name="connsiteY34" fmla="*/ 902401 h 1615044"/>
              <a:gd name="connsiteX35" fmla="*/ 1894477 w 1936893"/>
              <a:gd name="connsiteY35" fmla="*/ 814944 h 1615044"/>
              <a:gd name="connsiteX36" fmla="*/ 1935678 w 1936893"/>
              <a:gd name="connsiteY36" fmla="*/ 665018 h 1615044"/>
              <a:gd name="connsiteX37" fmla="*/ 1923802 w 1936893"/>
              <a:gd name="connsiteY37" fmla="*/ 570015 h 1615044"/>
              <a:gd name="connsiteX38" fmla="*/ 1911927 w 1936893"/>
              <a:gd name="connsiteY38" fmla="*/ 534389 h 1615044"/>
              <a:gd name="connsiteX39" fmla="*/ 1888176 w 1936893"/>
              <a:gd name="connsiteY39" fmla="*/ 451262 h 1615044"/>
              <a:gd name="connsiteX40" fmla="*/ 1852550 w 1936893"/>
              <a:gd name="connsiteY40" fmla="*/ 368135 h 1615044"/>
              <a:gd name="connsiteX41" fmla="*/ 1828800 w 1936893"/>
              <a:gd name="connsiteY41" fmla="*/ 273132 h 1615044"/>
              <a:gd name="connsiteX42" fmla="*/ 1816924 w 1936893"/>
              <a:gd name="connsiteY42" fmla="*/ 213756 h 1615044"/>
              <a:gd name="connsiteX43" fmla="*/ 1793174 w 1936893"/>
              <a:gd name="connsiteY43" fmla="*/ 178130 h 1615044"/>
              <a:gd name="connsiteX44" fmla="*/ 1686296 w 1936893"/>
              <a:gd name="connsiteY44" fmla="*/ 118753 h 1615044"/>
              <a:gd name="connsiteX45" fmla="*/ 1650670 w 1936893"/>
              <a:gd name="connsiteY45" fmla="*/ 95002 h 1615044"/>
              <a:gd name="connsiteX46" fmla="*/ 1579418 w 1936893"/>
              <a:gd name="connsiteY46" fmla="*/ 71252 h 1615044"/>
              <a:gd name="connsiteX47" fmla="*/ 1543792 w 1936893"/>
              <a:gd name="connsiteY47" fmla="*/ 59376 h 1615044"/>
              <a:gd name="connsiteX48" fmla="*/ 1472540 w 1936893"/>
              <a:gd name="connsiteY48" fmla="*/ 35626 h 1615044"/>
              <a:gd name="connsiteX49" fmla="*/ 1389413 w 1936893"/>
              <a:gd name="connsiteY49" fmla="*/ 11875 h 1615044"/>
              <a:gd name="connsiteX50" fmla="*/ 1306285 w 1936893"/>
              <a:gd name="connsiteY50" fmla="*/ 0 h 1615044"/>
              <a:gd name="connsiteX51" fmla="*/ 926275 w 1936893"/>
              <a:gd name="connsiteY51" fmla="*/ 11875 h 1615044"/>
              <a:gd name="connsiteX52" fmla="*/ 783771 w 1936893"/>
              <a:gd name="connsiteY52" fmla="*/ 59376 h 1615044"/>
              <a:gd name="connsiteX53" fmla="*/ 724395 w 1936893"/>
              <a:gd name="connsiteY53" fmla="*/ 71252 h 1615044"/>
              <a:gd name="connsiteX54" fmla="*/ 688769 w 1936893"/>
              <a:gd name="connsiteY54" fmla="*/ 83127 h 1615044"/>
              <a:gd name="connsiteX55" fmla="*/ 570015 w 1936893"/>
              <a:gd name="connsiteY55" fmla="*/ 118753 h 1615044"/>
              <a:gd name="connsiteX56" fmla="*/ 522514 w 1936893"/>
              <a:gd name="connsiteY56" fmla="*/ 142504 h 1615044"/>
              <a:gd name="connsiteX57" fmla="*/ 439387 w 1936893"/>
              <a:gd name="connsiteY57" fmla="*/ 166254 h 1615044"/>
              <a:gd name="connsiteX58" fmla="*/ 368135 w 1936893"/>
              <a:gd name="connsiteY58" fmla="*/ 190005 h 1615044"/>
              <a:gd name="connsiteX59" fmla="*/ 296883 w 1936893"/>
              <a:gd name="connsiteY59" fmla="*/ 213756 h 1615044"/>
              <a:gd name="connsiteX60" fmla="*/ 261257 w 1936893"/>
              <a:gd name="connsiteY60" fmla="*/ 225631 h 1615044"/>
              <a:gd name="connsiteX61" fmla="*/ 178130 w 1936893"/>
              <a:gd name="connsiteY61" fmla="*/ 237506 h 1615044"/>
              <a:gd name="connsiteX62" fmla="*/ 142504 w 1936893"/>
              <a:gd name="connsiteY62" fmla="*/ 249382 h 1615044"/>
              <a:gd name="connsiteX63" fmla="*/ 59376 w 1936893"/>
              <a:gd name="connsiteY63" fmla="*/ 261257 h 1615044"/>
              <a:gd name="connsiteX64" fmla="*/ 47501 w 1936893"/>
              <a:gd name="connsiteY64" fmla="*/ 296883 h 1615044"/>
              <a:gd name="connsiteX65" fmla="*/ 0 w 1936893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852550 w 1936893"/>
              <a:gd name="connsiteY30" fmla="*/ 1258784 h 1615044"/>
              <a:gd name="connsiteX31" fmla="*/ 1579373 w 1936893"/>
              <a:gd name="connsiteY31" fmla="*/ 1353787 h 1615044"/>
              <a:gd name="connsiteX32" fmla="*/ 1565022 w 1936893"/>
              <a:gd name="connsiteY32" fmla="*/ 1272433 h 1615044"/>
              <a:gd name="connsiteX33" fmla="*/ 1504713 w 1936893"/>
              <a:gd name="connsiteY33" fmla="*/ 1045028 h 1615044"/>
              <a:gd name="connsiteX34" fmla="*/ 1593797 w 1936893"/>
              <a:gd name="connsiteY34" fmla="*/ 902401 h 1615044"/>
              <a:gd name="connsiteX35" fmla="*/ 1894477 w 1936893"/>
              <a:gd name="connsiteY35" fmla="*/ 814944 h 1615044"/>
              <a:gd name="connsiteX36" fmla="*/ 1935678 w 1936893"/>
              <a:gd name="connsiteY36" fmla="*/ 665018 h 1615044"/>
              <a:gd name="connsiteX37" fmla="*/ 1923802 w 1936893"/>
              <a:gd name="connsiteY37" fmla="*/ 570015 h 1615044"/>
              <a:gd name="connsiteX38" fmla="*/ 1911927 w 1936893"/>
              <a:gd name="connsiteY38" fmla="*/ 534389 h 1615044"/>
              <a:gd name="connsiteX39" fmla="*/ 1888176 w 1936893"/>
              <a:gd name="connsiteY39" fmla="*/ 451262 h 1615044"/>
              <a:gd name="connsiteX40" fmla="*/ 1852550 w 1936893"/>
              <a:gd name="connsiteY40" fmla="*/ 368135 h 1615044"/>
              <a:gd name="connsiteX41" fmla="*/ 1828800 w 1936893"/>
              <a:gd name="connsiteY41" fmla="*/ 273132 h 1615044"/>
              <a:gd name="connsiteX42" fmla="*/ 1816924 w 1936893"/>
              <a:gd name="connsiteY42" fmla="*/ 213756 h 1615044"/>
              <a:gd name="connsiteX43" fmla="*/ 1793174 w 1936893"/>
              <a:gd name="connsiteY43" fmla="*/ 178130 h 1615044"/>
              <a:gd name="connsiteX44" fmla="*/ 1686296 w 1936893"/>
              <a:gd name="connsiteY44" fmla="*/ 118753 h 1615044"/>
              <a:gd name="connsiteX45" fmla="*/ 1650670 w 1936893"/>
              <a:gd name="connsiteY45" fmla="*/ 95002 h 1615044"/>
              <a:gd name="connsiteX46" fmla="*/ 1579418 w 1936893"/>
              <a:gd name="connsiteY46" fmla="*/ 71252 h 1615044"/>
              <a:gd name="connsiteX47" fmla="*/ 1543792 w 1936893"/>
              <a:gd name="connsiteY47" fmla="*/ 59376 h 1615044"/>
              <a:gd name="connsiteX48" fmla="*/ 1472540 w 1936893"/>
              <a:gd name="connsiteY48" fmla="*/ 35626 h 1615044"/>
              <a:gd name="connsiteX49" fmla="*/ 1389413 w 1936893"/>
              <a:gd name="connsiteY49" fmla="*/ 11875 h 1615044"/>
              <a:gd name="connsiteX50" fmla="*/ 1306285 w 1936893"/>
              <a:gd name="connsiteY50" fmla="*/ 0 h 1615044"/>
              <a:gd name="connsiteX51" fmla="*/ 926275 w 1936893"/>
              <a:gd name="connsiteY51" fmla="*/ 11875 h 1615044"/>
              <a:gd name="connsiteX52" fmla="*/ 783771 w 1936893"/>
              <a:gd name="connsiteY52" fmla="*/ 59376 h 1615044"/>
              <a:gd name="connsiteX53" fmla="*/ 724395 w 1936893"/>
              <a:gd name="connsiteY53" fmla="*/ 71252 h 1615044"/>
              <a:gd name="connsiteX54" fmla="*/ 688769 w 1936893"/>
              <a:gd name="connsiteY54" fmla="*/ 83127 h 1615044"/>
              <a:gd name="connsiteX55" fmla="*/ 570015 w 1936893"/>
              <a:gd name="connsiteY55" fmla="*/ 118753 h 1615044"/>
              <a:gd name="connsiteX56" fmla="*/ 522514 w 1936893"/>
              <a:gd name="connsiteY56" fmla="*/ 142504 h 1615044"/>
              <a:gd name="connsiteX57" fmla="*/ 439387 w 1936893"/>
              <a:gd name="connsiteY57" fmla="*/ 166254 h 1615044"/>
              <a:gd name="connsiteX58" fmla="*/ 368135 w 1936893"/>
              <a:gd name="connsiteY58" fmla="*/ 190005 h 1615044"/>
              <a:gd name="connsiteX59" fmla="*/ 296883 w 1936893"/>
              <a:gd name="connsiteY59" fmla="*/ 213756 h 1615044"/>
              <a:gd name="connsiteX60" fmla="*/ 261257 w 1936893"/>
              <a:gd name="connsiteY60" fmla="*/ 225631 h 1615044"/>
              <a:gd name="connsiteX61" fmla="*/ 178130 w 1936893"/>
              <a:gd name="connsiteY61" fmla="*/ 237506 h 1615044"/>
              <a:gd name="connsiteX62" fmla="*/ 142504 w 1936893"/>
              <a:gd name="connsiteY62" fmla="*/ 249382 h 1615044"/>
              <a:gd name="connsiteX63" fmla="*/ 59376 w 1936893"/>
              <a:gd name="connsiteY63" fmla="*/ 261257 h 1615044"/>
              <a:gd name="connsiteX64" fmla="*/ 47501 w 1936893"/>
              <a:gd name="connsiteY64" fmla="*/ 296883 h 1615044"/>
              <a:gd name="connsiteX65" fmla="*/ 0 w 1936893"/>
              <a:gd name="connsiteY65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579373 w 1936893"/>
              <a:gd name="connsiteY30" fmla="*/ 1353787 h 1615044"/>
              <a:gd name="connsiteX31" fmla="*/ 1565022 w 1936893"/>
              <a:gd name="connsiteY31" fmla="*/ 1272433 h 1615044"/>
              <a:gd name="connsiteX32" fmla="*/ 1504713 w 1936893"/>
              <a:gd name="connsiteY32" fmla="*/ 1045028 h 1615044"/>
              <a:gd name="connsiteX33" fmla="*/ 1593797 w 1936893"/>
              <a:gd name="connsiteY33" fmla="*/ 902401 h 1615044"/>
              <a:gd name="connsiteX34" fmla="*/ 1894477 w 1936893"/>
              <a:gd name="connsiteY34" fmla="*/ 814944 h 1615044"/>
              <a:gd name="connsiteX35" fmla="*/ 1935678 w 1936893"/>
              <a:gd name="connsiteY35" fmla="*/ 665018 h 1615044"/>
              <a:gd name="connsiteX36" fmla="*/ 1923802 w 1936893"/>
              <a:gd name="connsiteY36" fmla="*/ 570015 h 1615044"/>
              <a:gd name="connsiteX37" fmla="*/ 1911927 w 1936893"/>
              <a:gd name="connsiteY37" fmla="*/ 534389 h 1615044"/>
              <a:gd name="connsiteX38" fmla="*/ 1888176 w 1936893"/>
              <a:gd name="connsiteY38" fmla="*/ 451262 h 1615044"/>
              <a:gd name="connsiteX39" fmla="*/ 1852550 w 1936893"/>
              <a:gd name="connsiteY39" fmla="*/ 368135 h 1615044"/>
              <a:gd name="connsiteX40" fmla="*/ 1828800 w 1936893"/>
              <a:gd name="connsiteY40" fmla="*/ 273132 h 1615044"/>
              <a:gd name="connsiteX41" fmla="*/ 1816924 w 1936893"/>
              <a:gd name="connsiteY41" fmla="*/ 213756 h 1615044"/>
              <a:gd name="connsiteX42" fmla="*/ 1793174 w 1936893"/>
              <a:gd name="connsiteY42" fmla="*/ 178130 h 1615044"/>
              <a:gd name="connsiteX43" fmla="*/ 1686296 w 1936893"/>
              <a:gd name="connsiteY43" fmla="*/ 118753 h 1615044"/>
              <a:gd name="connsiteX44" fmla="*/ 1650670 w 1936893"/>
              <a:gd name="connsiteY44" fmla="*/ 95002 h 1615044"/>
              <a:gd name="connsiteX45" fmla="*/ 1579418 w 1936893"/>
              <a:gd name="connsiteY45" fmla="*/ 71252 h 1615044"/>
              <a:gd name="connsiteX46" fmla="*/ 1543792 w 1936893"/>
              <a:gd name="connsiteY46" fmla="*/ 59376 h 1615044"/>
              <a:gd name="connsiteX47" fmla="*/ 1472540 w 1936893"/>
              <a:gd name="connsiteY47" fmla="*/ 35626 h 1615044"/>
              <a:gd name="connsiteX48" fmla="*/ 1389413 w 1936893"/>
              <a:gd name="connsiteY48" fmla="*/ 11875 h 1615044"/>
              <a:gd name="connsiteX49" fmla="*/ 1306285 w 1936893"/>
              <a:gd name="connsiteY49" fmla="*/ 0 h 1615044"/>
              <a:gd name="connsiteX50" fmla="*/ 926275 w 1936893"/>
              <a:gd name="connsiteY50" fmla="*/ 11875 h 1615044"/>
              <a:gd name="connsiteX51" fmla="*/ 783771 w 1936893"/>
              <a:gd name="connsiteY51" fmla="*/ 59376 h 1615044"/>
              <a:gd name="connsiteX52" fmla="*/ 724395 w 1936893"/>
              <a:gd name="connsiteY52" fmla="*/ 71252 h 1615044"/>
              <a:gd name="connsiteX53" fmla="*/ 688769 w 1936893"/>
              <a:gd name="connsiteY53" fmla="*/ 83127 h 1615044"/>
              <a:gd name="connsiteX54" fmla="*/ 570015 w 1936893"/>
              <a:gd name="connsiteY54" fmla="*/ 118753 h 1615044"/>
              <a:gd name="connsiteX55" fmla="*/ 522514 w 1936893"/>
              <a:gd name="connsiteY55" fmla="*/ 142504 h 1615044"/>
              <a:gd name="connsiteX56" fmla="*/ 439387 w 1936893"/>
              <a:gd name="connsiteY56" fmla="*/ 166254 h 1615044"/>
              <a:gd name="connsiteX57" fmla="*/ 368135 w 1936893"/>
              <a:gd name="connsiteY57" fmla="*/ 190005 h 1615044"/>
              <a:gd name="connsiteX58" fmla="*/ 296883 w 1936893"/>
              <a:gd name="connsiteY58" fmla="*/ 213756 h 1615044"/>
              <a:gd name="connsiteX59" fmla="*/ 261257 w 1936893"/>
              <a:gd name="connsiteY59" fmla="*/ 225631 h 1615044"/>
              <a:gd name="connsiteX60" fmla="*/ 178130 w 1936893"/>
              <a:gd name="connsiteY60" fmla="*/ 237506 h 1615044"/>
              <a:gd name="connsiteX61" fmla="*/ 142504 w 1936893"/>
              <a:gd name="connsiteY61" fmla="*/ 249382 h 1615044"/>
              <a:gd name="connsiteX62" fmla="*/ 59376 w 1936893"/>
              <a:gd name="connsiteY62" fmla="*/ 261257 h 1615044"/>
              <a:gd name="connsiteX63" fmla="*/ 47501 w 1936893"/>
              <a:gd name="connsiteY63" fmla="*/ 296883 h 1615044"/>
              <a:gd name="connsiteX64" fmla="*/ 0 w 1936893"/>
              <a:gd name="connsiteY64" fmla="*/ 356260 h 1615044"/>
              <a:gd name="connsiteX0" fmla="*/ 0 w 1936893"/>
              <a:gd name="connsiteY0" fmla="*/ 356260 h 1615044"/>
              <a:gd name="connsiteX1" fmla="*/ 0 w 1936893"/>
              <a:gd name="connsiteY1" fmla="*/ 356260 h 1615044"/>
              <a:gd name="connsiteX2" fmla="*/ 142504 w 1936893"/>
              <a:gd name="connsiteY2" fmla="*/ 522514 h 1615044"/>
              <a:gd name="connsiteX3" fmla="*/ 178130 w 1936893"/>
              <a:gd name="connsiteY3" fmla="*/ 546265 h 1615044"/>
              <a:gd name="connsiteX4" fmla="*/ 225631 w 1936893"/>
              <a:gd name="connsiteY4" fmla="*/ 593766 h 1615044"/>
              <a:gd name="connsiteX5" fmla="*/ 237506 w 1936893"/>
              <a:gd name="connsiteY5" fmla="*/ 629392 h 1615044"/>
              <a:gd name="connsiteX6" fmla="*/ 249382 w 1936893"/>
              <a:gd name="connsiteY6" fmla="*/ 700644 h 1615044"/>
              <a:gd name="connsiteX7" fmla="*/ 237506 w 1936893"/>
              <a:gd name="connsiteY7" fmla="*/ 1021278 h 1615044"/>
              <a:gd name="connsiteX8" fmla="*/ 213756 w 1936893"/>
              <a:gd name="connsiteY8" fmla="*/ 1092530 h 1615044"/>
              <a:gd name="connsiteX9" fmla="*/ 178130 w 1936893"/>
              <a:gd name="connsiteY9" fmla="*/ 1175657 h 1615044"/>
              <a:gd name="connsiteX10" fmla="*/ 142504 w 1936893"/>
              <a:gd name="connsiteY10" fmla="*/ 1187532 h 1615044"/>
              <a:gd name="connsiteX11" fmla="*/ 118753 w 1936893"/>
              <a:gd name="connsiteY11" fmla="*/ 1223158 h 1615044"/>
              <a:gd name="connsiteX12" fmla="*/ 118753 w 1936893"/>
              <a:gd name="connsiteY12" fmla="*/ 1436914 h 1615044"/>
              <a:gd name="connsiteX13" fmla="*/ 166254 w 1936893"/>
              <a:gd name="connsiteY13" fmla="*/ 1508166 h 1615044"/>
              <a:gd name="connsiteX14" fmla="*/ 201880 w 1936893"/>
              <a:gd name="connsiteY14" fmla="*/ 1531917 h 1615044"/>
              <a:gd name="connsiteX15" fmla="*/ 225631 w 1936893"/>
              <a:gd name="connsiteY15" fmla="*/ 1567543 h 1615044"/>
              <a:gd name="connsiteX16" fmla="*/ 261257 w 1936893"/>
              <a:gd name="connsiteY16" fmla="*/ 1579418 h 1615044"/>
              <a:gd name="connsiteX17" fmla="*/ 320634 w 1936893"/>
              <a:gd name="connsiteY17" fmla="*/ 1591293 h 1615044"/>
              <a:gd name="connsiteX18" fmla="*/ 356260 w 1936893"/>
              <a:gd name="connsiteY18" fmla="*/ 1603169 h 1615044"/>
              <a:gd name="connsiteX19" fmla="*/ 451262 w 1936893"/>
              <a:gd name="connsiteY19" fmla="*/ 1615044 h 1615044"/>
              <a:gd name="connsiteX20" fmla="*/ 890649 w 1936893"/>
              <a:gd name="connsiteY20" fmla="*/ 1603169 h 1615044"/>
              <a:gd name="connsiteX21" fmla="*/ 1009402 w 1936893"/>
              <a:gd name="connsiteY21" fmla="*/ 1567543 h 1615044"/>
              <a:gd name="connsiteX22" fmla="*/ 1151906 w 1936893"/>
              <a:gd name="connsiteY22" fmla="*/ 1543792 h 1615044"/>
              <a:gd name="connsiteX23" fmla="*/ 1211283 w 1936893"/>
              <a:gd name="connsiteY23" fmla="*/ 1520041 h 1615044"/>
              <a:gd name="connsiteX24" fmla="*/ 1258784 w 1936893"/>
              <a:gd name="connsiteY24" fmla="*/ 1508166 h 1615044"/>
              <a:gd name="connsiteX25" fmla="*/ 1460665 w 1936893"/>
              <a:gd name="connsiteY25" fmla="*/ 1472540 h 1615044"/>
              <a:gd name="connsiteX26" fmla="*/ 1508166 w 1936893"/>
              <a:gd name="connsiteY26" fmla="*/ 1460665 h 1615044"/>
              <a:gd name="connsiteX27" fmla="*/ 1638795 w 1936893"/>
              <a:gd name="connsiteY27" fmla="*/ 1401288 h 1615044"/>
              <a:gd name="connsiteX28" fmla="*/ 1757548 w 1936893"/>
              <a:gd name="connsiteY28" fmla="*/ 1330036 h 1615044"/>
              <a:gd name="connsiteX29" fmla="*/ 1793174 w 1936893"/>
              <a:gd name="connsiteY29" fmla="*/ 1318161 h 1615044"/>
              <a:gd name="connsiteX30" fmla="*/ 1658986 w 1936893"/>
              <a:gd name="connsiteY30" fmla="*/ 1328387 h 1615044"/>
              <a:gd name="connsiteX31" fmla="*/ 1565022 w 1936893"/>
              <a:gd name="connsiteY31" fmla="*/ 1272433 h 1615044"/>
              <a:gd name="connsiteX32" fmla="*/ 1504713 w 1936893"/>
              <a:gd name="connsiteY32" fmla="*/ 1045028 h 1615044"/>
              <a:gd name="connsiteX33" fmla="*/ 1593797 w 1936893"/>
              <a:gd name="connsiteY33" fmla="*/ 902401 h 1615044"/>
              <a:gd name="connsiteX34" fmla="*/ 1894477 w 1936893"/>
              <a:gd name="connsiteY34" fmla="*/ 814944 h 1615044"/>
              <a:gd name="connsiteX35" fmla="*/ 1935678 w 1936893"/>
              <a:gd name="connsiteY35" fmla="*/ 665018 h 1615044"/>
              <a:gd name="connsiteX36" fmla="*/ 1923802 w 1936893"/>
              <a:gd name="connsiteY36" fmla="*/ 570015 h 1615044"/>
              <a:gd name="connsiteX37" fmla="*/ 1911927 w 1936893"/>
              <a:gd name="connsiteY37" fmla="*/ 534389 h 1615044"/>
              <a:gd name="connsiteX38" fmla="*/ 1888176 w 1936893"/>
              <a:gd name="connsiteY38" fmla="*/ 451262 h 1615044"/>
              <a:gd name="connsiteX39" fmla="*/ 1852550 w 1936893"/>
              <a:gd name="connsiteY39" fmla="*/ 368135 h 1615044"/>
              <a:gd name="connsiteX40" fmla="*/ 1828800 w 1936893"/>
              <a:gd name="connsiteY40" fmla="*/ 273132 h 1615044"/>
              <a:gd name="connsiteX41" fmla="*/ 1816924 w 1936893"/>
              <a:gd name="connsiteY41" fmla="*/ 213756 h 1615044"/>
              <a:gd name="connsiteX42" fmla="*/ 1793174 w 1936893"/>
              <a:gd name="connsiteY42" fmla="*/ 178130 h 1615044"/>
              <a:gd name="connsiteX43" fmla="*/ 1686296 w 1936893"/>
              <a:gd name="connsiteY43" fmla="*/ 118753 h 1615044"/>
              <a:gd name="connsiteX44" fmla="*/ 1650670 w 1936893"/>
              <a:gd name="connsiteY44" fmla="*/ 95002 h 1615044"/>
              <a:gd name="connsiteX45" fmla="*/ 1579418 w 1936893"/>
              <a:gd name="connsiteY45" fmla="*/ 71252 h 1615044"/>
              <a:gd name="connsiteX46" fmla="*/ 1543792 w 1936893"/>
              <a:gd name="connsiteY46" fmla="*/ 59376 h 1615044"/>
              <a:gd name="connsiteX47" fmla="*/ 1472540 w 1936893"/>
              <a:gd name="connsiteY47" fmla="*/ 35626 h 1615044"/>
              <a:gd name="connsiteX48" fmla="*/ 1389413 w 1936893"/>
              <a:gd name="connsiteY48" fmla="*/ 11875 h 1615044"/>
              <a:gd name="connsiteX49" fmla="*/ 1306285 w 1936893"/>
              <a:gd name="connsiteY49" fmla="*/ 0 h 1615044"/>
              <a:gd name="connsiteX50" fmla="*/ 926275 w 1936893"/>
              <a:gd name="connsiteY50" fmla="*/ 11875 h 1615044"/>
              <a:gd name="connsiteX51" fmla="*/ 783771 w 1936893"/>
              <a:gd name="connsiteY51" fmla="*/ 59376 h 1615044"/>
              <a:gd name="connsiteX52" fmla="*/ 724395 w 1936893"/>
              <a:gd name="connsiteY52" fmla="*/ 71252 h 1615044"/>
              <a:gd name="connsiteX53" fmla="*/ 688769 w 1936893"/>
              <a:gd name="connsiteY53" fmla="*/ 83127 h 1615044"/>
              <a:gd name="connsiteX54" fmla="*/ 570015 w 1936893"/>
              <a:gd name="connsiteY54" fmla="*/ 118753 h 1615044"/>
              <a:gd name="connsiteX55" fmla="*/ 522514 w 1936893"/>
              <a:gd name="connsiteY55" fmla="*/ 142504 h 1615044"/>
              <a:gd name="connsiteX56" fmla="*/ 439387 w 1936893"/>
              <a:gd name="connsiteY56" fmla="*/ 166254 h 1615044"/>
              <a:gd name="connsiteX57" fmla="*/ 368135 w 1936893"/>
              <a:gd name="connsiteY57" fmla="*/ 190005 h 1615044"/>
              <a:gd name="connsiteX58" fmla="*/ 296883 w 1936893"/>
              <a:gd name="connsiteY58" fmla="*/ 213756 h 1615044"/>
              <a:gd name="connsiteX59" fmla="*/ 261257 w 1936893"/>
              <a:gd name="connsiteY59" fmla="*/ 225631 h 1615044"/>
              <a:gd name="connsiteX60" fmla="*/ 178130 w 1936893"/>
              <a:gd name="connsiteY60" fmla="*/ 237506 h 1615044"/>
              <a:gd name="connsiteX61" fmla="*/ 142504 w 1936893"/>
              <a:gd name="connsiteY61" fmla="*/ 249382 h 1615044"/>
              <a:gd name="connsiteX62" fmla="*/ 59376 w 1936893"/>
              <a:gd name="connsiteY62" fmla="*/ 261257 h 1615044"/>
              <a:gd name="connsiteX63" fmla="*/ 47501 w 1936893"/>
              <a:gd name="connsiteY63" fmla="*/ 296883 h 1615044"/>
              <a:gd name="connsiteX64" fmla="*/ 0 w 1936893"/>
              <a:gd name="connsiteY64" fmla="*/ 356260 h 16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936893" h="1615044">
                <a:moveTo>
                  <a:pt x="0" y="356260"/>
                </a:moveTo>
                <a:lnTo>
                  <a:pt x="0" y="356260"/>
                </a:lnTo>
                <a:cubicBezTo>
                  <a:pt x="32926" y="400162"/>
                  <a:pt x="92883" y="489433"/>
                  <a:pt x="142504" y="522514"/>
                </a:cubicBezTo>
                <a:lnTo>
                  <a:pt x="178130" y="546265"/>
                </a:lnTo>
                <a:cubicBezTo>
                  <a:pt x="209797" y="641268"/>
                  <a:pt x="162296" y="530431"/>
                  <a:pt x="225631" y="593766"/>
                </a:cubicBezTo>
                <a:cubicBezTo>
                  <a:pt x="234482" y="602617"/>
                  <a:pt x="234791" y="617172"/>
                  <a:pt x="237506" y="629392"/>
                </a:cubicBezTo>
                <a:cubicBezTo>
                  <a:pt x="242729" y="652897"/>
                  <a:pt x="245423" y="676893"/>
                  <a:pt x="249382" y="700644"/>
                </a:cubicBezTo>
                <a:cubicBezTo>
                  <a:pt x="245423" y="807522"/>
                  <a:pt x="247189" y="914766"/>
                  <a:pt x="237506" y="1021278"/>
                </a:cubicBezTo>
                <a:cubicBezTo>
                  <a:pt x="235239" y="1046211"/>
                  <a:pt x="219828" y="1068242"/>
                  <a:pt x="213756" y="1092530"/>
                </a:cubicBezTo>
                <a:cubicBezTo>
                  <a:pt x="206625" y="1121052"/>
                  <a:pt x="203756" y="1155156"/>
                  <a:pt x="178130" y="1175657"/>
                </a:cubicBezTo>
                <a:cubicBezTo>
                  <a:pt x="168355" y="1183477"/>
                  <a:pt x="154379" y="1183574"/>
                  <a:pt x="142504" y="1187532"/>
                </a:cubicBezTo>
                <a:cubicBezTo>
                  <a:pt x="134587" y="1199407"/>
                  <a:pt x="125136" y="1210392"/>
                  <a:pt x="118753" y="1223158"/>
                </a:cubicBezTo>
                <a:cubicBezTo>
                  <a:pt x="87766" y="1285132"/>
                  <a:pt x="107445" y="1389419"/>
                  <a:pt x="118753" y="1436914"/>
                </a:cubicBezTo>
                <a:cubicBezTo>
                  <a:pt x="125364" y="1464682"/>
                  <a:pt x="142503" y="1492332"/>
                  <a:pt x="166254" y="1508166"/>
                </a:cubicBezTo>
                <a:lnTo>
                  <a:pt x="201880" y="1531917"/>
                </a:lnTo>
                <a:cubicBezTo>
                  <a:pt x="209797" y="1543792"/>
                  <a:pt x="214486" y="1558627"/>
                  <a:pt x="225631" y="1567543"/>
                </a:cubicBezTo>
                <a:cubicBezTo>
                  <a:pt x="235406" y="1575363"/>
                  <a:pt x="249113" y="1576382"/>
                  <a:pt x="261257" y="1579418"/>
                </a:cubicBezTo>
                <a:cubicBezTo>
                  <a:pt x="280839" y="1584313"/>
                  <a:pt x="301052" y="1586398"/>
                  <a:pt x="320634" y="1591293"/>
                </a:cubicBezTo>
                <a:cubicBezTo>
                  <a:pt x="332778" y="1594329"/>
                  <a:pt x="343944" y="1600930"/>
                  <a:pt x="356260" y="1603169"/>
                </a:cubicBezTo>
                <a:cubicBezTo>
                  <a:pt x="387659" y="1608878"/>
                  <a:pt x="419595" y="1611086"/>
                  <a:pt x="451262" y="1615044"/>
                </a:cubicBezTo>
                <a:cubicBezTo>
                  <a:pt x="597724" y="1611086"/>
                  <a:pt x="744307" y="1610308"/>
                  <a:pt x="890649" y="1603169"/>
                </a:cubicBezTo>
                <a:cubicBezTo>
                  <a:pt x="914058" y="1602027"/>
                  <a:pt x="996878" y="1570674"/>
                  <a:pt x="1009402" y="1567543"/>
                </a:cubicBezTo>
                <a:cubicBezTo>
                  <a:pt x="1087865" y="1547926"/>
                  <a:pt x="1040709" y="1557691"/>
                  <a:pt x="1151906" y="1543792"/>
                </a:cubicBezTo>
                <a:cubicBezTo>
                  <a:pt x="1171698" y="1535875"/>
                  <a:pt x="1191060" y="1526782"/>
                  <a:pt x="1211283" y="1520041"/>
                </a:cubicBezTo>
                <a:cubicBezTo>
                  <a:pt x="1226766" y="1514880"/>
                  <a:pt x="1242881" y="1511836"/>
                  <a:pt x="1258784" y="1508166"/>
                </a:cubicBezTo>
                <a:cubicBezTo>
                  <a:pt x="1385666" y="1478886"/>
                  <a:pt x="1339199" y="1487723"/>
                  <a:pt x="1460665" y="1472540"/>
                </a:cubicBezTo>
                <a:cubicBezTo>
                  <a:pt x="1476499" y="1468582"/>
                  <a:pt x="1492473" y="1465149"/>
                  <a:pt x="1508166" y="1460665"/>
                </a:cubicBezTo>
                <a:cubicBezTo>
                  <a:pt x="1552298" y="1448055"/>
                  <a:pt x="1603538" y="1424793"/>
                  <a:pt x="1638795" y="1401288"/>
                </a:cubicBezTo>
                <a:cubicBezTo>
                  <a:pt x="1689443" y="1367523"/>
                  <a:pt x="1706429" y="1351944"/>
                  <a:pt x="1757548" y="1330036"/>
                </a:cubicBezTo>
                <a:cubicBezTo>
                  <a:pt x="1769054" y="1325105"/>
                  <a:pt x="1781299" y="1322119"/>
                  <a:pt x="1793174" y="1318161"/>
                </a:cubicBezTo>
                <a:cubicBezTo>
                  <a:pt x="1763478" y="1322119"/>
                  <a:pt x="1697011" y="1336008"/>
                  <a:pt x="1658986" y="1328387"/>
                </a:cubicBezTo>
                <a:cubicBezTo>
                  <a:pt x="1620961" y="1320766"/>
                  <a:pt x="1590734" y="1319660"/>
                  <a:pt x="1565022" y="1272433"/>
                </a:cubicBezTo>
                <a:cubicBezTo>
                  <a:pt x="1539310" y="1225206"/>
                  <a:pt x="1499917" y="1106700"/>
                  <a:pt x="1504713" y="1045028"/>
                </a:cubicBezTo>
                <a:cubicBezTo>
                  <a:pt x="1509509" y="983356"/>
                  <a:pt x="1566694" y="983712"/>
                  <a:pt x="1593797" y="902401"/>
                </a:cubicBezTo>
                <a:cubicBezTo>
                  <a:pt x="1881754" y="860549"/>
                  <a:pt x="1837497" y="854508"/>
                  <a:pt x="1894477" y="814944"/>
                </a:cubicBezTo>
                <a:cubicBezTo>
                  <a:pt x="1951457" y="775380"/>
                  <a:pt x="1930791" y="705839"/>
                  <a:pt x="1935678" y="665018"/>
                </a:cubicBezTo>
                <a:cubicBezTo>
                  <a:pt x="1940565" y="624197"/>
                  <a:pt x="1929511" y="601414"/>
                  <a:pt x="1923802" y="570015"/>
                </a:cubicBezTo>
                <a:cubicBezTo>
                  <a:pt x="1921563" y="557699"/>
                  <a:pt x="1915366" y="546425"/>
                  <a:pt x="1911927" y="534389"/>
                </a:cubicBezTo>
                <a:cubicBezTo>
                  <a:pt x="1903316" y="504249"/>
                  <a:pt x="1900382" y="479742"/>
                  <a:pt x="1888176" y="451262"/>
                </a:cubicBezTo>
                <a:cubicBezTo>
                  <a:pt x="1863851" y="394505"/>
                  <a:pt x="1866472" y="419183"/>
                  <a:pt x="1852550" y="368135"/>
                </a:cubicBezTo>
                <a:cubicBezTo>
                  <a:pt x="1843961" y="336643"/>
                  <a:pt x="1835202" y="305140"/>
                  <a:pt x="1828800" y="273132"/>
                </a:cubicBezTo>
                <a:cubicBezTo>
                  <a:pt x="1824841" y="253340"/>
                  <a:pt x="1824011" y="232655"/>
                  <a:pt x="1816924" y="213756"/>
                </a:cubicBezTo>
                <a:cubicBezTo>
                  <a:pt x="1811913" y="200392"/>
                  <a:pt x="1803915" y="187528"/>
                  <a:pt x="1793174" y="178130"/>
                </a:cubicBezTo>
                <a:cubicBezTo>
                  <a:pt x="1742916" y="134154"/>
                  <a:pt x="1735228" y="135063"/>
                  <a:pt x="1686296" y="118753"/>
                </a:cubicBezTo>
                <a:cubicBezTo>
                  <a:pt x="1674421" y="110836"/>
                  <a:pt x="1663712" y="100799"/>
                  <a:pt x="1650670" y="95002"/>
                </a:cubicBezTo>
                <a:cubicBezTo>
                  <a:pt x="1627792" y="84834"/>
                  <a:pt x="1603169" y="79169"/>
                  <a:pt x="1579418" y="71252"/>
                </a:cubicBezTo>
                <a:lnTo>
                  <a:pt x="1543792" y="59376"/>
                </a:lnTo>
                <a:lnTo>
                  <a:pt x="1472540" y="35626"/>
                </a:lnTo>
                <a:cubicBezTo>
                  <a:pt x="1442010" y="25449"/>
                  <a:pt x="1422226" y="17841"/>
                  <a:pt x="1389413" y="11875"/>
                </a:cubicBezTo>
                <a:cubicBezTo>
                  <a:pt x="1361874" y="6868"/>
                  <a:pt x="1333994" y="3958"/>
                  <a:pt x="1306285" y="0"/>
                </a:cubicBezTo>
                <a:cubicBezTo>
                  <a:pt x="1179615" y="3958"/>
                  <a:pt x="1052652" y="2397"/>
                  <a:pt x="926275" y="11875"/>
                </a:cubicBezTo>
                <a:cubicBezTo>
                  <a:pt x="798862" y="21431"/>
                  <a:pt x="868732" y="31056"/>
                  <a:pt x="783771" y="59376"/>
                </a:cubicBezTo>
                <a:cubicBezTo>
                  <a:pt x="764623" y="65759"/>
                  <a:pt x="743976" y="66357"/>
                  <a:pt x="724395" y="71252"/>
                </a:cubicBezTo>
                <a:cubicBezTo>
                  <a:pt x="712251" y="74288"/>
                  <a:pt x="700805" y="79688"/>
                  <a:pt x="688769" y="83127"/>
                </a:cubicBezTo>
                <a:cubicBezTo>
                  <a:pt x="648992" y="94491"/>
                  <a:pt x="607645" y="99937"/>
                  <a:pt x="570015" y="118753"/>
                </a:cubicBezTo>
                <a:cubicBezTo>
                  <a:pt x="554181" y="126670"/>
                  <a:pt x="538785" y="135531"/>
                  <a:pt x="522514" y="142504"/>
                </a:cubicBezTo>
                <a:cubicBezTo>
                  <a:pt x="491475" y="155806"/>
                  <a:pt x="472863" y="156211"/>
                  <a:pt x="439387" y="166254"/>
                </a:cubicBezTo>
                <a:cubicBezTo>
                  <a:pt x="415407" y="173448"/>
                  <a:pt x="391886" y="182088"/>
                  <a:pt x="368135" y="190005"/>
                </a:cubicBezTo>
                <a:lnTo>
                  <a:pt x="296883" y="213756"/>
                </a:lnTo>
                <a:cubicBezTo>
                  <a:pt x="285008" y="217714"/>
                  <a:pt x="273649" y="223861"/>
                  <a:pt x="261257" y="225631"/>
                </a:cubicBezTo>
                <a:lnTo>
                  <a:pt x="178130" y="237506"/>
                </a:lnTo>
                <a:cubicBezTo>
                  <a:pt x="166255" y="241465"/>
                  <a:pt x="154779" y="246927"/>
                  <a:pt x="142504" y="249382"/>
                </a:cubicBezTo>
                <a:cubicBezTo>
                  <a:pt x="115057" y="254871"/>
                  <a:pt x="84412" y="248739"/>
                  <a:pt x="59376" y="261257"/>
                </a:cubicBezTo>
                <a:cubicBezTo>
                  <a:pt x="48180" y="266855"/>
                  <a:pt x="53099" y="285687"/>
                  <a:pt x="47501" y="296883"/>
                </a:cubicBezTo>
                <a:cubicBezTo>
                  <a:pt x="17163" y="357560"/>
                  <a:pt x="7917" y="346364"/>
                  <a:pt x="0" y="35626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3724" y="2362199"/>
            <a:ext cx="7789136" cy="1371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63723" y="457200"/>
            <a:ext cx="520086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63738" y="6370552"/>
            <a:ext cx="312377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85" idx="4"/>
          </p:cNvCxnSpPr>
          <p:nvPr/>
        </p:nvCxnSpPr>
        <p:spPr>
          <a:xfrm flipV="1">
            <a:off x="3487938" y="6276337"/>
            <a:ext cx="6290" cy="27590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Bellman,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Held&amp;Karp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7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3200220" y="5764085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77891" y="5776435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‘62</a:t>
            </a:r>
            <a:endParaRPr lang="en-US" sz="2400" b="1" dirty="0"/>
          </a:p>
        </p:txBody>
      </p:sp>
      <p:cxnSp>
        <p:nvCxnSpPr>
          <p:cNvPr id="87" name="Straight Connector 86"/>
          <p:cNvCxnSpPr>
            <a:stCxn id="70" idx="6"/>
            <a:endCxn id="85" idx="2"/>
          </p:cNvCxnSpPr>
          <p:nvPr/>
        </p:nvCxnSpPr>
        <p:spPr>
          <a:xfrm>
            <a:off x="1364626" y="6000415"/>
            <a:ext cx="1835594" cy="19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2527" y="5547250"/>
            <a:ext cx="1685" cy="163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4888" y="1600200"/>
                <a:ext cx="7807971" cy="3926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min length </a:t>
                </a:r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  <a:r>
                  <a:rPr lang="en-US" sz="2800" dirty="0" smtClean="0"/>
                  <a:t>-path visiting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 smtClean="0"/>
                  <a:t> in between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</m: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limLow>
                                <m:limLow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lim>
                              </m:limLow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∖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),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Min tour is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lim>
                    </m:limLow>
                    <m:r>
                      <a:rPr lang="en-US" sz="28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8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sz="28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28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endParaRPr lang="en-US" sz="2800" b="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88" y="1600200"/>
                <a:ext cx="7807971" cy="3926781"/>
              </a:xfrm>
              <a:prstGeom prst="rect">
                <a:avLst/>
              </a:prstGeom>
              <a:blipFill rotWithShape="0">
                <a:blip r:embed="rId7"/>
                <a:stretch>
                  <a:fillRect l="-1639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63723" y="457200"/>
                <a:ext cx="52593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dirty="0" smtClean="0"/>
                  <a:t> TSP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and space</a:t>
                </a:r>
                <a:endParaRPr lang="en-US" sz="28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3" y="457200"/>
                <a:ext cx="5259388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2433" t="-10465" r="-1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684328" y="3200400"/>
            <a:ext cx="383472" cy="3834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54" name="Oval 53"/>
          <p:cNvSpPr/>
          <p:nvPr/>
        </p:nvSpPr>
        <p:spPr>
          <a:xfrm>
            <a:off x="11046528" y="3226628"/>
            <a:ext cx="383472" cy="3834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4" name="Freeform 3"/>
          <p:cNvSpPr/>
          <p:nvPr/>
        </p:nvSpPr>
        <p:spPr>
          <a:xfrm>
            <a:off x="9001496" y="2873829"/>
            <a:ext cx="2006930" cy="1128155"/>
          </a:xfrm>
          <a:custGeom>
            <a:avLst/>
            <a:gdLst>
              <a:gd name="connsiteX0" fmla="*/ 0 w 2006930"/>
              <a:gd name="connsiteY0" fmla="*/ 380010 h 1128155"/>
              <a:gd name="connsiteX1" fmla="*/ 11875 w 2006930"/>
              <a:gd name="connsiteY1" fmla="*/ 249381 h 1128155"/>
              <a:gd name="connsiteX2" fmla="*/ 23751 w 2006930"/>
              <a:gd name="connsiteY2" fmla="*/ 213755 h 1128155"/>
              <a:gd name="connsiteX3" fmla="*/ 59377 w 2006930"/>
              <a:gd name="connsiteY3" fmla="*/ 190005 h 1128155"/>
              <a:gd name="connsiteX4" fmla="*/ 71252 w 2006930"/>
              <a:gd name="connsiteY4" fmla="*/ 154379 h 1128155"/>
              <a:gd name="connsiteX5" fmla="*/ 201881 w 2006930"/>
              <a:gd name="connsiteY5" fmla="*/ 154379 h 1128155"/>
              <a:gd name="connsiteX6" fmla="*/ 273133 w 2006930"/>
              <a:gd name="connsiteY6" fmla="*/ 190005 h 1128155"/>
              <a:gd name="connsiteX7" fmla="*/ 344385 w 2006930"/>
              <a:gd name="connsiteY7" fmla="*/ 249381 h 1128155"/>
              <a:gd name="connsiteX8" fmla="*/ 368135 w 2006930"/>
              <a:gd name="connsiteY8" fmla="*/ 320633 h 1128155"/>
              <a:gd name="connsiteX9" fmla="*/ 356260 w 2006930"/>
              <a:gd name="connsiteY9" fmla="*/ 427511 h 1128155"/>
              <a:gd name="connsiteX10" fmla="*/ 308759 w 2006930"/>
              <a:gd name="connsiteY10" fmla="*/ 546265 h 1128155"/>
              <a:gd name="connsiteX11" fmla="*/ 285008 w 2006930"/>
              <a:gd name="connsiteY11" fmla="*/ 581890 h 1128155"/>
              <a:gd name="connsiteX12" fmla="*/ 225631 w 2006930"/>
              <a:gd name="connsiteY12" fmla="*/ 688768 h 1128155"/>
              <a:gd name="connsiteX13" fmla="*/ 201881 w 2006930"/>
              <a:gd name="connsiteY13" fmla="*/ 724394 h 1128155"/>
              <a:gd name="connsiteX14" fmla="*/ 190005 w 2006930"/>
              <a:gd name="connsiteY14" fmla="*/ 760020 h 1128155"/>
              <a:gd name="connsiteX15" fmla="*/ 166255 w 2006930"/>
              <a:gd name="connsiteY15" fmla="*/ 795646 h 1128155"/>
              <a:gd name="connsiteX16" fmla="*/ 142504 w 2006930"/>
              <a:gd name="connsiteY16" fmla="*/ 866898 h 1128155"/>
              <a:gd name="connsiteX17" fmla="*/ 166255 w 2006930"/>
              <a:gd name="connsiteY17" fmla="*/ 1045028 h 1128155"/>
              <a:gd name="connsiteX18" fmla="*/ 190005 w 2006930"/>
              <a:gd name="connsiteY18" fmla="*/ 1080654 h 1128155"/>
              <a:gd name="connsiteX19" fmla="*/ 261257 w 2006930"/>
              <a:gd name="connsiteY19" fmla="*/ 1128155 h 1128155"/>
              <a:gd name="connsiteX20" fmla="*/ 332509 w 2006930"/>
              <a:gd name="connsiteY20" fmla="*/ 1116280 h 1128155"/>
              <a:gd name="connsiteX21" fmla="*/ 368135 w 2006930"/>
              <a:gd name="connsiteY21" fmla="*/ 1092529 h 1128155"/>
              <a:gd name="connsiteX22" fmla="*/ 415636 w 2006930"/>
              <a:gd name="connsiteY22" fmla="*/ 1068779 h 1128155"/>
              <a:gd name="connsiteX23" fmla="*/ 486888 w 2006930"/>
              <a:gd name="connsiteY23" fmla="*/ 1021277 h 1128155"/>
              <a:gd name="connsiteX24" fmla="*/ 522514 w 2006930"/>
              <a:gd name="connsiteY24" fmla="*/ 950026 h 1128155"/>
              <a:gd name="connsiteX25" fmla="*/ 510639 w 2006930"/>
              <a:gd name="connsiteY25" fmla="*/ 771896 h 1128155"/>
              <a:gd name="connsiteX26" fmla="*/ 498764 w 2006930"/>
              <a:gd name="connsiteY26" fmla="*/ 736270 h 1128155"/>
              <a:gd name="connsiteX27" fmla="*/ 475013 w 2006930"/>
              <a:gd name="connsiteY27" fmla="*/ 653142 h 1128155"/>
              <a:gd name="connsiteX28" fmla="*/ 486888 w 2006930"/>
              <a:gd name="connsiteY28" fmla="*/ 463137 h 1128155"/>
              <a:gd name="connsiteX29" fmla="*/ 510639 w 2006930"/>
              <a:gd name="connsiteY29" fmla="*/ 391885 h 1128155"/>
              <a:gd name="connsiteX30" fmla="*/ 522514 w 2006930"/>
              <a:gd name="connsiteY30" fmla="*/ 178129 h 1128155"/>
              <a:gd name="connsiteX31" fmla="*/ 534390 w 2006930"/>
              <a:gd name="connsiteY31" fmla="*/ 142503 h 1128155"/>
              <a:gd name="connsiteX32" fmla="*/ 605642 w 2006930"/>
              <a:gd name="connsiteY32" fmla="*/ 106877 h 1128155"/>
              <a:gd name="connsiteX33" fmla="*/ 676894 w 2006930"/>
              <a:gd name="connsiteY33" fmla="*/ 130628 h 1128155"/>
              <a:gd name="connsiteX34" fmla="*/ 712520 w 2006930"/>
              <a:gd name="connsiteY34" fmla="*/ 201880 h 1128155"/>
              <a:gd name="connsiteX35" fmla="*/ 736270 w 2006930"/>
              <a:gd name="connsiteY35" fmla="*/ 237506 h 1128155"/>
              <a:gd name="connsiteX36" fmla="*/ 760021 w 2006930"/>
              <a:gd name="connsiteY36" fmla="*/ 285007 h 1128155"/>
              <a:gd name="connsiteX37" fmla="*/ 795647 w 2006930"/>
              <a:gd name="connsiteY37" fmla="*/ 320633 h 1128155"/>
              <a:gd name="connsiteX38" fmla="*/ 819398 w 2006930"/>
              <a:gd name="connsiteY38" fmla="*/ 391885 h 1128155"/>
              <a:gd name="connsiteX39" fmla="*/ 807522 w 2006930"/>
              <a:gd name="connsiteY39" fmla="*/ 581890 h 1128155"/>
              <a:gd name="connsiteX40" fmla="*/ 795647 w 2006930"/>
              <a:gd name="connsiteY40" fmla="*/ 617516 h 1128155"/>
              <a:gd name="connsiteX41" fmla="*/ 783772 w 2006930"/>
              <a:gd name="connsiteY41" fmla="*/ 665018 h 1128155"/>
              <a:gd name="connsiteX42" fmla="*/ 771896 w 2006930"/>
              <a:gd name="connsiteY42" fmla="*/ 700644 h 1128155"/>
              <a:gd name="connsiteX43" fmla="*/ 736270 w 2006930"/>
              <a:gd name="connsiteY43" fmla="*/ 831272 h 1128155"/>
              <a:gd name="connsiteX44" fmla="*/ 724395 w 2006930"/>
              <a:gd name="connsiteY44" fmla="*/ 866898 h 1128155"/>
              <a:gd name="connsiteX45" fmla="*/ 771896 w 2006930"/>
              <a:gd name="connsiteY45" fmla="*/ 950026 h 1128155"/>
              <a:gd name="connsiteX46" fmla="*/ 819398 w 2006930"/>
              <a:gd name="connsiteY46" fmla="*/ 997527 h 1128155"/>
              <a:gd name="connsiteX47" fmla="*/ 855023 w 2006930"/>
              <a:gd name="connsiteY47" fmla="*/ 961901 h 1128155"/>
              <a:gd name="connsiteX48" fmla="*/ 866899 w 2006930"/>
              <a:gd name="connsiteY48" fmla="*/ 914400 h 1128155"/>
              <a:gd name="connsiteX49" fmla="*/ 890649 w 2006930"/>
              <a:gd name="connsiteY49" fmla="*/ 878774 h 1128155"/>
              <a:gd name="connsiteX50" fmla="*/ 902525 w 2006930"/>
              <a:gd name="connsiteY50" fmla="*/ 807522 h 1128155"/>
              <a:gd name="connsiteX51" fmla="*/ 926275 w 2006930"/>
              <a:gd name="connsiteY51" fmla="*/ 724394 h 1128155"/>
              <a:gd name="connsiteX52" fmla="*/ 938151 w 2006930"/>
              <a:gd name="connsiteY52" fmla="*/ 166254 h 1128155"/>
              <a:gd name="connsiteX53" fmla="*/ 950026 w 2006930"/>
              <a:gd name="connsiteY53" fmla="*/ 71252 h 1128155"/>
              <a:gd name="connsiteX54" fmla="*/ 961901 w 2006930"/>
              <a:gd name="connsiteY54" fmla="*/ 11875 h 1128155"/>
              <a:gd name="connsiteX55" fmla="*/ 997527 w 2006930"/>
              <a:gd name="connsiteY55" fmla="*/ 0 h 1128155"/>
              <a:gd name="connsiteX56" fmla="*/ 1104405 w 2006930"/>
              <a:gd name="connsiteY56" fmla="*/ 11875 h 1128155"/>
              <a:gd name="connsiteX57" fmla="*/ 1163782 w 2006930"/>
              <a:gd name="connsiteY57" fmla="*/ 95002 h 1128155"/>
              <a:gd name="connsiteX58" fmla="*/ 1187533 w 2006930"/>
              <a:gd name="connsiteY58" fmla="*/ 130628 h 1128155"/>
              <a:gd name="connsiteX59" fmla="*/ 1199408 w 2006930"/>
              <a:gd name="connsiteY59" fmla="*/ 166254 h 1128155"/>
              <a:gd name="connsiteX60" fmla="*/ 1223159 w 2006930"/>
              <a:gd name="connsiteY60" fmla="*/ 201880 h 1128155"/>
              <a:gd name="connsiteX61" fmla="*/ 1235034 w 2006930"/>
              <a:gd name="connsiteY61" fmla="*/ 249381 h 1128155"/>
              <a:gd name="connsiteX62" fmla="*/ 1211283 w 2006930"/>
              <a:gd name="connsiteY62" fmla="*/ 463137 h 1128155"/>
              <a:gd name="connsiteX63" fmla="*/ 1199408 w 2006930"/>
              <a:gd name="connsiteY63" fmla="*/ 510639 h 1128155"/>
              <a:gd name="connsiteX64" fmla="*/ 1163782 w 2006930"/>
              <a:gd name="connsiteY64" fmla="*/ 546265 h 1128155"/>
              <a:gd name="connsiteX65" fmla="*/ 1151907 w 2006930"/>
              <a:gd name="connsiteY65" fmla="*/ 605641 h 1128155"/>
              <a:gd name="connsiteX66" fmla="*/ 1128156 w 2006930"/>
              <a:gd name="connsiteY66" fmla="*/ 676893 h 1128155"/>
              <a:gd name="connsiteX67" fmla="*/ 1104405 w 2006930"/>
              <a:gd name="connsiteY67" fmla="*/ 771896 h 1128155"/>
              <a:gd name="connsiteX68" fmla="*/ 1080655 w 2006930"/>
              <a:gd name="connsiteY68" fmla="*/ 843148 h 1128155"/>
              <a:gd name="connsiteX69" fmla="*/ 1092530 w 2006930"/>
              <a:gd name="connsiteY69" fmla="*/ 1009402 h 1128155"/>
              <a:gd name="connsiteX70" fmla="*/ 1128156 w 2006930"/>
              <a:gd name="connsiteY70" fmla="*/ 1033153 h 1128155"/>
              <a:gd name="connsiteX71" fmla="*/ 1151907 w 2006930"/>
              <a:gd name="connsiteY71" fmla="*/ 997527 h 1128155"/>
              <a:gd name="connsiteX72" fmla="*/ 1211283 w 2006930"/>
              <a:gd name="connsiteY72" fmla="*/ 688768 h 1128155"/>
              <a:gd name="connsiteX73" fmla="*/ 1246909 w 2006930"/>
              <a:gd name="connsiteY73" fmla="*/ 712519 h 1128155"/>
              <a:gd name="connsiteX74" fmla="*/ 1294410 w 2006930"/>
              <a:gd name="connsiteY74" fmla="*/ 819397 h 1128155"/>
              <a:gd name="connsiteX75" fmla="*/ 1306286 w 2006930"/>
              <a:gd name="connsiteY75" fmla="*/ 855023 h 1128155"/>
              <a:gd name="connsiteX76" fmla="*/ 1318161 w 2006930"/>
              <a:gd name="connsiteY76" fmla="*/ 961901 h 1128155"/>
              <a:gd name="connsiteX77" fmla="*/ 1341912 w 2006930"/>
              <a:gd name="connsiteY77" fmla="*/ 1033153 h 1128155"/>
              <a:gd name="connsiteX78" fmla="*/ 1377538 w 2006930"/>
              <a:gd name="connsiteY78" fmla="*/ 961901 h 1128155"/>
              <a:gd name="connsiteX79" fmla="*/ 1401288 w 2006930"/>
              <a:gd name="connsiteY79" fmla="*/ 926275 h 1128155"/>
              <a:gd name="connsiteX80" fmla="*/ 1413164 w 2006930"/>
              <a:gd name="connsiteY80" fmla="*/ 819397 h 1128155"/>
              <a:gd name="connsiteX81" fmla="*/ 1460665 w 2006930"/>
              <a:gd name="connsiteY81" fmla="*/ 71252 h 1128155"/>
              <a:gd name="connsiteX82" fmla="*/ 1591294 w 2006930"/>
              <a:gd name="connsiteY82" fmla="*/ 83127 h 1128155"/>
              <a:gd name="connsiteX83" fmla="*/ 1626920 w 2006930"/>
              <a:gd name="connsiteY83" fmla="*/ 95002 h 1128155"/>
              <a:gd name="connsiteX84" fmla="*/ 1674421 w 2006930"/>
              <a:gd name="connsiteY84" fmla="*/ 166254 h 1128155"/>
              <a:gd name="connsiteX85" fmla="*/ 1698172 w 2006930"/>
              <a:gd name="connsiteY85" fmla="*/ 201880 h 1128155"/>
              <a:gd name="connsiteX86" fmla="*/ 1686296 w 2006930"/>
              <a:gd name="connsiteY86" fmla="*/ 415636 h 1128155"/>
              <a:gd name="connsiteX87" fmla="*/ 1662546 w 2006930"/>
              <a:gd name="connsiteY87" fmla="*/ 451262 h 1128155"/>
              <a:gd name="connsiteX88" fmla="*/ 1650670 w 2006930"/>
              <a:gd name="connsiteY88" fmla="*/ 486888 h 1128155"/>
              <a:gd name="connsiteX89" fmla="*/ 1638795 w 2006930"/>
              <a:gd name="connsiteY89" fmla="*/ 700644 h 1128155"/>
              <a:gd name="connsiteX90" fmla="*/ 1638795 w 2006930"/>
              <a:gd name="connsiteY90" fmla="*/ 843148 h 1128155"/>
              <a:gd name="connsiteX91" fmla="*/ 1650670 w 2006930"/>
              <a:gd name="connsiteY91" fmla="*/ 878774 h 1128155"/>
              <a:gd name="connsiteX92" fmla="*/ 1686296 w 2006930"/>
              <a:gd name="connsiteY92" fmla="*/ 890649 h 1128155"/>
              <a:gd name="connsiteX93" fmla="*/ 1757548 w 2006930"/>
              <a:gd name="connsiteY93" fmla="*/ 771896 h 1128155"/>
              <a:gd name="connsiteX94" fmla="*/ 1793174 w 2006930"/>
              <a:gd name="connsiteY94" fmla="*/ 748145 h 1128155"/>
              <a:gd name="connsiteX95" fmla="*/ 1864426 w 2006930"/>
              <a:gd name="connsiteY95" fmla="*/ 605641 h 1128155"/>
              <a:gd name="connsiteX96" fmla="*/ 1888177 w 2006930"/>
              <a:gd name="connsiteY96" fmla="*/ 570015 h 1128155"/>
              <a:gd name="connsiteX97" fmla="*/ 2006930 w 2006930"/>
              <a:gd name="connsiteY97" fmla="*/ 570015 h 112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006930" h="1128155">
                <a:moveTo>
                  <a:pt x="0" y="380010"/>
                </a:moveTo>
                <a:cubicBezTo>
                  <a:pt x="3958" y="336467"/>
                  <a:pt x="5692" y="292664"/>
                  <a:pt x="11875" y="249381"/>
                </a:cubicBezTo>
                <a:cubicBezTo>
                  <a:pt x="13645" y="236989"/>
                  <a:pt x="15931" y="223530"/>
                  <a:pt x="23751" y="213755"/>
                </a:cubicBezTo>
                <a:cubicBezTo>
                  <a:pt x="32667" y="202610"/>
                  <a:pt x="47502" y="197922"/>
                  <a:pt x="59377" y="190005"/>
                </a:cubicBezTo>
                <a:cubicBezTo>
                  <a:pt x="63335" y="178130"/>
                  <a:pt x="62401" y="163230"/>
                  <a:pt x="71252" y="154379"/>
                </a:cubicBezTo>
                <a:cubicBezTo>
                  <a:pt x="98102" y="127529"/>
                  <a:pt x="194021" y="153396"/>
                  <a:pt x="201881" y="154379"/>
                </a:cubicBezTo>
                <a:cubicBezTo>
                  <a:pt x="303979" y="222443"/>
                  <a:pt x="174801" y="140839"/>
                  <a:pt x="273133" y="190005"/>
                </a:cubicBezTo>
                <a:cubicBezTo>
                  <a:pt x="306201" y="206539"/>
                  <a:pt x="318120" y="223116"/>
                  <a:pt x="344385" y="249381"/>
                </a:cubicBezTo>
                <a:cubicBezTo>
                  <a:pt x="352302" y="273132"/>
                  <a:pt x="370900" y="295751"/>
                  <a:pt x="368135" y="320633"/>
                </a:cubicBezTo>
                <a:cubicBezTo>
                  <a:pt x="364177" y="356259"/>
                  <a:pt x="363290" y="392362"/>
                  <a:pt x="356260" y="427511"/>
                </a:cubicBezTo>
                <a:cubicBezTo>
                  <a:pt x="348775" y="464936"/>
                  <a:pt x="328244" y="512165"/>
                  <a:pt x="308759" y="546265"/>
                </a:cubicBezTo>
                <a:cubicBezTo>
                  <a:pt x="301678" y="558657"/>
                  <a:pt x="292925" y="570015"/>
                  <a:pt x="285008" y="581890"/>
                </a:cubicBezTo>
                <a:cubicBezTo>
                  <a:pt x="264106" y="644597"/>
                  <a:pt x="280077" y="607098"/>
                  <a:pt x="225631" y="688768"/>
                </a:cubicBezTo>
                <a:cubicBezTo>
                  <a:pt x="217714" y="700643"/>
                  <a:pt x="206395" y="710854"/>
                  <a:pt x="201881" y="724394"/>
                </a:cubicBezTo>
                <a:cubicBezTo>
                  <a:pt x="197922" y="736269"/>
                  <a:pt x="195603" y="748824"/>
                  <a:pt x="190005" y="760020"/>
                </a:cubicBezTo>
                <a:cubicBezTo>
                  <a:pt x="183622" y="772785"/>
                  <a:pt x="172051" y="782604"/>
                  <a:pt x="166255" y="795646"/>
                </a:cubicBezTo>
                <a:cubicBezTo>
                  <a:pt x="156087" y="818524"/>
                  <a:pt x="142504" y="866898"/>
                  <a:pt x="142504" y="866898"/>
                </a:cubicBezTo>
                <a:cubicBezTo>
                  <a:pt x="144277" y="886403"/>
                  <a:pt x="148097" y="1002658"/>
                  <a:pt x="166255" y="1045028"/>
                </a:cubicBezTo>
                <a:cubicBezTo>
                  <a:pt x="171877" y="1058146"/>
                  <a:pt x="179264" y="1071256"/>
                  <a:pt x="190005" y="1080654"/>
                </a:cubicBezTo>
                <a:cubicBezTo>
                  <a:pt x="211487" y="1099451"/>
                  <a:pt x="261257" y="1128155"/>
                  <a:pt x="261257" y="1128155"/>
                </a:cubicBezTo>
                <a:cubicBezTo>
                  <a:pt x="285008" y="1124197"/>
                  <a:pt x="309666" y="1123894"/>
                  <a:pt x="332509" y="1116280"/>
                </a:cubicBezTo>
                <a:cubicBezTo>
                  <a:pt x="346049" y="1111767"/>
                  <a:pt x="355743" y="1099610"/>
                  <a:pt x="368135" y="1092529"/>
                </a:cubicBezTo>
                <a:cubicBezTo>
                  <a:pt x="383505" y="1083746"/>
                  <a:pt x="400456" y="1077887"/>
                  <a:pt x="415636" y="1068779"/>
                </a:cubicBezTo>
                <a:cubicBezTo>
                  <a:pt x="440113" y="1054093"/>
                  <a:pt x="486888" y="1021277"/>
                  <a:pt x="486888" y="1021277"/>
                </a:cubicBezTo>
                <a:cubicBezTo>
                  <a:pt x="498898" y="1003263"/>
                  <a:pt x="522514" y="974611"/>
                  <a:pt x="522514" y="950026"/>
                </a:cubicBezTo>
                <a:cubicBezTo>
                  <a:pt x="522514" y="890518"/>
                  <a:pt x="517210" y="831041"/>
                  <a:pt x="510639" y="771896"/>
                </a:cubicBezTo>
                <a:cubicBezTo>
                  <a:pt x="509257" y="759455"/>
                  <a:pt x="502203" y="748306"/>
                  <a:pt x="498764" y="736270"/>
                </a:cubicBezTo>
                <a:cubicBezTo>
                  <a:pt x="468941" y="631890"/>
                  <a:pt x="503485" y="738560"/>
                  <a:pt x="475013" y="653142"/>
                </a:cubicBezTo>
                <a:cubicBezTo>
                  <a:pt x="478971" y="589807"/>
                  <a:pt x="478314" y="526014"/>
                  <a:pt x="486888" y="463137"/>
                </a:cubicBezTo>
                <a:cubicBezTo>
                  <a:pt x="490271" y="438331"/>
                  <a:pt x="510639" y="391885"/>
                  <a:pt x="510639" y="391885"/>
                </a:cubicBezTo>
                <a:cubicBezTo>
                  <a:pt x="514597" y="320633"/>
                  <a:pt x="515748" y="249169"/>
                  <a:pt x="522514" y="178129"/>
                </a:cubicBezTo>
                <a:cubicBezTo>
                  <a:pt x="523701" y="165668"/>
                  <a:pt x="526570" y="152278"/>
                  <a:pt x="534390" y="142503"/>
                </a:cubicBezTo>
                <a:cubicBezTo>
                  <a:pt x="551131" y="121577"/>
                  <a:pt x="582174" y="114700"/>
                  <a:pt x="605642" y="106877"/>
                </a:cubicBezTo>
                <a:cubicBezTo>
                  <a:pt x="629393" y="114794"/>
                  <a:pt x="663007" y="109797"/>
                  <a:pt x="676894" y="130628"/>
                </a:cubicBezTo>
                <a:cubicBezTo>
                  <a:pt x="744958" y="232726"/>
                  <a:pt x="663354" y="103548"/>
                  <a:pt x="712520" y="201880"/>
                </a:cubicBezTo>
                <a:cubicBezTo>
                  <a:pt x="718903" y="214645"/>
                  <a:pt x="729189" y="225114"/>
                  <a:pt x="736270" y="237506"/>
                </a:cubicBezTo>
                <a:cubicBezTo>
                  <a:pt x="745053" y="252876"/>
                  <a:pt x="749731" y="270602"/>
                  <a:pt x="760021" y="285007"/>
                </a:cubicBezTo>
                <a:cubicBezTo>
                  <a:pt x="769783" y="298673"/>
                  <a:pt x="783772" y="308758"/>
                  <a:pt x="795647" y="320633"/>
                </a:cubicBezTo>
                <a:cubicBezTo>
                  <a:pt x="803564" y="344384"/>
                  <a:pt x="820960" y="366898"/>
                  <a:pt x="819398" y="391885"/>
                </a:cubicBezTo>
                <a:cubicBezTo>
                  <a:pt x="815439" y="455220"/>
                  <a:pt x="814165" y="518780"/>
                  <a:pt x="807522" y="581890"/>
                </a:cubicBezTo>
                <a:cubicBezTo>
                  <a:pt x="806212" y="594339"/>
                  <a:pt x="799086" y="605480"/>
                  <a:pt x="795647" y="617516"/>
                </a:cubicBezTo>
                <a:cubicBezTo>
                  <a:pt x="791163" y="633209"/>
                  <a:pt x="788256" y="649325"/>
                  <a:pt x="783772" y="665018"/>
                </a:cubicBezTo>
                <a:cubicBezTo>
                  <a:pt x="780333" y="677054"/>
                  <a:pt x="774932" y="688500"/>
                  <a:pt x="771896" y="700644"/>
                </a:cubicBezTo>
                <a:cubicBezTo>
                  <a:pt x="738321" y="834940"/>
                  <a:pt x="787230" y="678393"/>
                  <a:pt x="736270" y="831272"/>
                </a:cubicBezTo>
                <a:lnTo>
                  <a:pt x="724395" y="866898"/>
                </a:lnTo>
                <a:cubicBezTo>
                  <a:pt x="750600" y="997927"/>
                  <a:pt x="711322" y="874309"/>
                  <a:pt x="771896" y="950026"/>
                </a:cubicBezTo>
                <a:cubicBezTo>
                  <a:pt x="817958" y="1007603"/>
                  <a:pt x="741670" y="971618"/>
                  <a:pt x="819398" y="997527"/>
                </a:cubicBezTo>
                <a:cubicBezTo>
                  <a:pt x="831273" y="985652"/>
                  <a:pt x="846691" y="976482"/>
                  <a:pt x="855023" y="961901"/>
                </a:cubicBezTo>
                <a:cubicBezTo>
                  <a:pt x="863120" y="947730"/>
                  <a:pt x="860470" y="929401"/>
                  <a:pt x="866899" y="914400"/>
                </a:cubicBezTo>
                <a:cubicBezTo>
                  <a:pt x="872521" y="901282"/>
                  <a:pt x="882732" y="890649"/>
                  <a:pt x="890649" y="878774"/>
                </a:cubicBezTo>
                <a:cubicBezTo>
                  <a:pt x="894608" y="855023"/>
                  <a:pt x="897803" y="831133"/>
                  <a:pt x="902525" y="807522"/>
                </a:cubicBezTo>
                <a:cubicBezTo>
                  <a:pt x="909982" y="770240"/>
                  <a:pt x="914956" y="758352"/>
                  <a:pt x="926275" y="724394"/>
                </a:cubicBezTo>
                <a:cubicBezTo>
                  <a:pt x="930234" y="538347"/>
                  <a:pt x="931388" y="352220"/>
                  <a:pt x="938151" y="166254"/>
                </a:cubicBezTo>
                <a:cubicBezTo>
                  <a:pt x="939311" y="134361"/>
                  <a:pt x="945173" y="102795"/>
                  <a:pt x="950026" y="71252"/>
                </a:cubicBezTo>
                <a:cubicBezTo>
                  <a:pt x="953095" y="51302"/>
                  <a:pt x="950705" y="28669"/>
                  <a:pt x="961901" y="11875"/>
                </a:cubicBezTo>
                <a:cubicBezTo>
                  <a:pt x="968845" y="1460"/>
                  <a:pt x="985652" y="3958"/>
                  <a:pt x="997527" y="0"/>
                </a:cubicBezTo>
                <a:cubicBezTo>
                  <a:pt x="1033153" y="3958"/>
                  <a:pt x="1069630" y="3181"/>
                  <a:pt x="1104405" y="11875"/>
                </a:cubicBezTo>
                <a:cubicBezTo>
                  <a:pt x="1150619" y="23428"/>
                  <a:pt x="1145407" y="58253"/>
                  <a:pt x="1163782" y="95002"/>
                </a:cubicBezTo>
                <a:cubicBezTo>
                  <a:pt x="1170165" y="107768"/>
                  <a:pt x="1179616" y="118753"/>
                  <a:pt x="1187533" y="130628"/>
                </a:cubicBezTo>
                <a:cubicBezTo>
                  <a:pt x="1191491" y="142503"/>
                  <a:pt x="1193810" y="155058"/>
                  <a:pt x="1199408" y="166254"/>
                </a:cubicBezTo>
                <a:cubicBezTo>
                  <a:pt x="1205791" y="179020"/>
                  <a:pt x="1217537" y="188762"/>
                  <a:pt x="1223159" y="201880"/>
                </a:cubicBezTo>
                <a:cubicBezTo>
                  <a:pt x="1229588" y="216881"/>
                  <a:pt x="1231076" y="233547"/>
                  <a:pt x="1235034" y="249381"/>
                </a:cubicBezTo>
                <a:cubicBezTo>
                  <a:pt x="1215980" y="535195"/>
                  <a:pt x="1243313" y="351032"/>
                  <a:pt x="1211283" y="463137"/>
                </a:cubicBezTo>
                <a:cubicBezTo>
                  <a:pt x="1206799" y="478830"/>
                  <a:pt x="1207506" y="496468"/>
                  <a:pt x="1199408" y="510639"/>
                </a:cubicBezTo>
                <a:cubicBezTo>
                  <a:pt x="1191076" y="525221"/>
                  <a:pt x="1175657" y="534390"/>
                  <a:pt x="1163782" y="546265"/>
                </a:cubicBezTo>
                <a:cubicBezTo>
                  <a:pt x="1159824" y="566057"/>
                  <a:pt x="1157218" y="586168"/>
                  <a:pt x="1151907" y="605641"/>
                </a:cubicBezTo>
                <a:cubicBezTo>
                  <a:pt x="1145320" y="629794"/>
                  <a:pt x="1134228" y="652605"/>
                  <a:pt x="1128156" y="676893"/>
                </a:cubicBezTo>
                <a:cubicBezTo>
                  <a:pt x="1120239" y="708561"/>
                  <a:pt x="1114727" y="740929"/>
                  <a:pt x="1104405" y="771896"/>
                </a:cubicBezTo>
                <a:lnTo>
                  <a:pt x="1080655" y="843148"/>
                </a:lnTo>
                <a:cubicBezTo>
                  <a:pt x="1084613" y="898566"/>
                  <a:pt x="1079055" y="955502"/>
                  <a:pt x="1092530" y="1009402"/>
                </a:cubicBezTo>
                <a:cubicBezTo>
                  <a:pt x="1095992" y="1023248"/>
                  <a:pt x="1114161" y="1035952"/>
                  <a:pt x="1128156" y="1033153"/>
                </a:cubicBezTo>
                <a:cubicBezTo>
                  <a:pt x="1142151" y="1030354"/>
                  <a:pt x="1143990" y="1009402"/>
                  <a:pt x="1151907" y="997527"/>
                </a:cubicBezTo>
                <a:cubicBezTo>
                  <a:pt x="1176842" y="698296"/>
                  <a:pt x="1096336" y="765400"/>
                  <a:pt x="1211283" y="688768"/>
                </a:cubicBezTo>
                <a:cubicBezTo>
                  <a:pt x="1223158" y="696685"/>
                  <a:pt x="1236817" y="702427"/>
                  <a:pt x="1246909" y="712519"/>
                </a:cubicBezTo>
                <a:cubicBezTo>
                  <a:pt x="1275139" y="740749"/>
                  <a:pt x="1282650" y="784118"/>
                  <a:pt x="1294410" y="819397"/>
                </a:cubicBezTo>
                <a:lnTo>
                  <a:pt x="1306286" y="855023"/>
                </a:lnTo>
                <a:cubicBezTo>
                  <a:pt x="1310244" y="890649"/>
                  <a:pt x="1311131" y="926752"/>
                  <a:pt x="1318161" y="961901"/>
                </a:cubicBezTo>
                <a:cubicBezTo>
                  <a:pt x="1323071" y="986450"/>
                  <a:pt x="1341912" y="1033153"/>
                  <a:pt x="1341912" y="1033153"/>
                </a:cubicBezTo>
                <a:cubicBezTo>
                  <a:pt x="1409976" y="931055"/>
                  <a:pt x="1328372" y="1060233"/>
                  <a:pt x="1377538" y="961901"/>
                </a:cubicBezTo>
                <a:cubicBezTo>
                  <a:pt x="1383921" y="949136"/>
                  <a:pt x="1393371" y="938150"/>
                  <a:pt x="1401288" y="926275"/>
                </a:cubicBezTo>
                <a:cubicBezTo>
                  <a:pt x="1405247" y="890649"/>
                  <a:pt x="1412155" y="855228"/>
                  <a:pt x="1413164" y="819397"/>
                </a:cubicBezTo>
                <a:cubicBezTo>
                  <a:pt x="1434342" y="67577"/>
                  <a:pt x="1191715" y="160900"/>
                  <a:pt x="1460665" y="71252"/>
                </a:cubicBezTo>
                <a:cubicBezTo>
                  <a:pt x="1504208" y="75210"/>
                  <a:pt x="1548011" y="76944"/>
                  <a:pt x="1591294" y="83127"/>
                </a:cubicBezTo>
                <a:cubicBezTo>
                  <a:pt x="1603686" y="84897"/>
                  <a:pt x="1618069" y="86151"/>
                  <a:pt x="1626920" y="95002"/>
                </a:cubicBezTo>
                <a:cubicBezTo>
                  <a:pt x="1647104" y="115186"/>
                  <a:pt x="1658587" y="142503"/>
                  <a:pt x="1674421" y="166254"/>
                </a:cubicBezTo>
                <a:lnTo>
                  <a:pt x="1698172" y="201880"/>
                </a:lnTo>
                <a:cubicBezTo>
                  <a:pt x="1694213" y="273132"/>
                  <a:pt x="1696388" y="344991"/>
                  <a:pt x="1686296" y="415636"/>
                </a:cubicBezTo>
                <a:cubicBezTo>
                  <a:pt x="1684278" y="429765"/>
                  <a:pt x="1668929" y="438497"/>
                  <a:pt x="1662546" y="451262"/>
                </a:cubicBezTo>
                <a:cubicBezTo>
                  <a:pt x="1656948" y="462458"/>
                  <a:pt x="1654629" y="475013"/>
                  <a:pt x="1650670" y="486888"/>
                </a:cubicBezTo>
                <a:cubicBezTo>
                  <a:pt x="1646712" y="558140"/>
                  <a:pt x="1645256" y="629575"/>
                  <a:pt x="1638795" y="700644"/>
                </a:cubicBezTo>
                <a:cubicBezTo>
                  <a:pt x="1628578" y="813029"/>
                  <a:pt x="1606518" y="665617"/>
                  <a:pt x="1638795" y="843148"/>
                </a:cubicBezTo>
                <a:cubicBezTo>
                  <a:pt x="1641034" y="855464"/>
                  <a:pt x="1641819" y="869923"/>
                  <a:pt x="1650670" y="878774"/>
                </a:cubicBezTo>
                <a:cubicBezTo>
                  <a:pt x="1659521" y="887625"/>
                  <a:pt x="1674421" y="886691"/>
                  <a:pt x="1686296" y="890649"/>
                </a:cubicBezTo>
                <a:cubicBezTo>
                  <a:pt x="1700594" y="862054"/>
                  <a:pt x="1736054" y="786225"/>
                  <a:pt x="1757548" y="771896"/>
                </a:cubicBezTo>
                <a:lnTo>
                  <a:pt x="1793174" y="748145"/>
                </a:lnTo>
                <a:cubicBezTo>
                  <a:pt x="1825951" y="649814"/>
                  <a:pt x="1803038" y="697722"/>
                  <a:pt x="1864426" y="605641"/>
                </a:cubicBezTo>
                <a:cubicBezTo>
                  <a:pt x="1872343" y="593766"/>
                  <a:pt x="1873905" y="570015"/>
                  <a:pt x="1888177" y="570015"/>
                </a:cubicBezTo>
                <a:lnTo>
                  <a:pt x="2006930" y="5700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88425" y="3377625"/>
            <a:ext cx="439351" cy="584775"/>
            <a:chOff x="10535925" y="3291484"/>
            <a:chExt cx="439351" cy="584775"/>
          </a:xfrm>
        </p:grpSpPr>
        <p:sp>
          <p:nvSpPr>
            <p:cNvPr id="57" name="Oval 56"/>
            <p:cNvSpPr/>
            <p:nvPr/>
          </p:nvSpPr>
          <p:spPr>
            <a:xfrm>
              <a:off x="10535964" y="3364675"/>
              <a:ext cx="383472" cy="3834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35925" y="3291484"/>
              <a:ext cx="4393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</a:t>
              </a:r>
              <a:r>
                <a:rPr lang="en-US" sz="3200" dirty="0" smtClean="0"/>
                <a:t>’</a:t>
              </a:r>
              <a:endParaRPr lang="en-US" sz="32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7696200" y="-112931"/>
            <a:ext cx="83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Dynamic Programming</a:t>
            </a:r>
            <a:endParaRPr lang="en-US" sz="3600" b="1" dirty="0">
              <a:solidFill>
                <a:schemeClr val="accent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7512" y="1075944"/>
                <a:ext cx="31912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b="0" dirty="0" smtClean="0"/>
                  <a:t> arbitrarily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1075944"/>
                <a:ext cx="3191258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4015" t="-11765" r="-229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284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85184" y="5735367"/>
            <a:ext cx="3037242" cy="1452831"/>
            <a:chOff x="3585184" y="5735367"/>
            <a:chExt cx="3037242" cy="1452831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6166551" y="6061531"/>
              <a:ext cx="6290" cy="27590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3621322" y="6362701"/>
              <a:ext cx="2825616" cy="41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3585184" y="6357201"/>
                  <a:ext cx="303724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Karp: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a14:m>
                  <a:r>
                    <a:rPr lang="en-US" sz="2400" dirty="0" smtClean="0"/>
                    <a:t> poly space</a:t>
                  </a:r>
                  <a:endParaRPr lang="en-US" sz="2400" dirty="0"/>
                </a:p>
                <a:p>
                  <a:endParaRPr lang="nl-NL" sz="2400" b="1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5184" y="6357201"/>
                  <a:ext cx="3037242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12" t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/>
            <p:cNvSpPr/>
            <p:nvPr/>
          </p:nvSpPr>
          <p:spPr>
            <a:xfrm>
              <a:off x="5864584" y="5735367"/>
              <a:ext cx="588016" cy="51225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53874" y="5764806"/>
              <a:ext cx="5757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/>
                <a:t>‘82</a:t>
              </a:r>
              <a:endParaRPr lang="en-US" sz="2400" b="1" dirty="0"/>
            </a:p>
          </p:txBody>
        </p:sp>
        <p:cxnSp>
          <p:nvCxnSpPr>
            <p:cNvPr id="63" name="Straight Connector 62"/>
            <p:cNvCxnSpPr>
              <a:endCxn id="60" idx="2"/>
            </p:cNvCxnSpPr>
            <p:nvPr/>
          </p:nvCxnSpPr>
          <p:spPr>
            <a:xfrm>
              <a:off x="4655042" y="5991493"/>
              <a:ext cx="120954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>
            <a:endCxn id="124" idx="2"/>
          </p:cNvCxnSpPr>
          <p:nvPr/>
        </p:nvCxnSpPr>
        <p:spPr>
          <a:xfrm>
            <a:off x="3369452" y="5996605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4578994" y="5740479"/>
            <a:ext cx="588016" cy="5122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868141" y="5566410"/>
            <a:ext cx="1685" cy="1485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803026" y="5148041"/>
            <a:ext cx="2507472" cy="415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03026" y="5124695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Karp: </a:t>
            </a:r>
            <a:r>
              <a:rPr lang="en-US" sz="2400" dirty="0" smtClean="0"/>
              <a:t>NP-complete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578994" y="575804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‘72</a:t>
            </a:r>
            <a:endParaRPr lang="en-US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363738" y="6370552"/>
            <a:ext cx="312377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85" idx="4"/>
          </p:cNvCxnSpPr>
          <p:nvPr/>
        </p:nvCxnSpPr>
        <p:spPr>
          <a:xfrm flipV="1">
            <a:off x="3487938" y="6276337"/>
            <a:ext cx="6290" cy="27590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Bellman,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Held&amp;Karp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7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3200220" y="5764085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77891" y="5776435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‘62</a:t>
            </a:r>
            <a:endParaRPr lang="en-US" sz="2400" b="1" dirty="0"/>
          </a:p>
        </p:txBody>
      </p:sp>
      <p:cxnSp>
        <p:nvCxnSpPr>
          <p:cNvPr id="87" name="Straight Connector 86"/>
          <p:cNvCxnSpPr>
            <a:stCxn id="70" idx="6"/>
            <a:endCxn id="85" idx="2"/>
          </p:cNvCxnSpPr>
          <p:nvPr/>
        </p:nvCxnSpPr>
        <p:spPr>
          <a:xfrm>
            <a:off x="1364626" y="6000415"/>
            <a:ext cx="1835594" cy="19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2527" y="5547250"/>
            <a:ext cx="1685" cy="163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3723" y="-112931"/>
            <a:ext cx="16024077" cy="1093351"/>
            <a:chOff x="663723" y="-112931"/>
            <a:chExt cx="16024077" cy="1093351"/>
          </a:xfrm>
        </p:grpSpPr>
        <p:grpSp>
          <p:nvGrpSpPr>
            <p:cNvPr id="2" name="Group 1"/>
            <p:cNvGrpSpPr/>
            <p:nvPr/>
          </p:nvGrpSpPr>
          <p:grpSpPr>
            <a:xfrm>
              <a:off x="663723" y="-112931"/>
              <a:ext cx="16024077" cy="1093351"/>
              <a:chOff x="663723" y="-112931"/>
              <a:chExt cx="16024077" cy="1093351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663723" y="457200"/>
                <a:ext cx="8320903" cy="5232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366407" y="-112931"/>
                <a:ext cx="83213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2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Inclusion/Exclusion</a:t>
                </a:r>
                <a:endParaRPr lang="en-US" sz="3600" b="1" dirty="0">
                  <a:solidFill>
                    <a:schemeClr val="accent2"/>
                  </a:solidFill>
                  <a:latin typeface="+mj-lt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663723" y="457200"/>
                  <a:ext cx="839915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 err="1" smtClean="0"/>
                    <a:t>Thm</a:t>
                  </a:r>
                  <a:r>
                    <a:rPr lang="en-US" sz="2800" dirty="0" smtClean="0"/>
                    <a:t> Directed Hamilton Cycle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time, poly space</a:t>
                  </a: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3" y="457200"/>
                  <a:ext cx="8399159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24" t="-10465" r="-43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661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723" y="-112931"/>
            <a:ext cx="16024077" cy="1093351"/>
            <a:chOff x="663723" y="-112931"/>
            <a:chExt cx="16024077" cy="1093351"/>
          </a:xfrm>
        </p:grpSpPr>
        <p:sp>
          <p:nvSpPr>
            <p:cNvPr id="93" name="Rectangle 92"/>
            <p:cNvSpPr/>
            <p:nvPr/>
          </p:nvSpPr>
          <p:spPr>
            <a:xfrm>
              <a:off x="663723" y="457200"/>
              <a:ext cx="832090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66407" y="-112931"/>
              <a:ext cx="83213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chemeClr val="accent2"/>
                  </a:solidFill>
                  <a:latin typeface="+mj-lt"/>
                  <a:ea typeface="Tahoma" pitchFamily="34" charset="0"/>
                  <a:cs typeface="Tahoma" pitchFamily="34" charset="0"/>
                </a:rPr>
                <a:t>Inclusion/Exclusion</a:t>
              </a:r>
              <a:endParaRPr lang="en-US" sz="36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92884" y="3205397"/>
            <a:ext cx="6496220" cy="1214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6166551" y="6061531"/>
            <a:ext cx="6290" cy="2759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621322" y="6362701"/>
            <a:ext cx="2825616" cy="41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Karp: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400" dirty="0" smtClean="0"/>
                  <a:t> poly space</a:t>
                </a:r>
                <a:endParaRPr lang="en-US" sz="2400" dirty="0"/>
              </a:p>
              <a:p>
                <a:endParaRPr lang="nl-NL" sz="2400" b="1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184" y="6357201"/>
                <a:ext cx="303724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301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5864584" y="5735367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53874" y="5764806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‘82</a:t>
            </a:r>
            <a:endParaRPr lang="en-US" sz="2400" b="1" dirty="0"/>
          </a:p>
        </p:txBody>
      </p:sp>
      <p:cxnSp>
        <p:nvCxnSpPr>
          <p:cNvPr id="63" name="Straight Connector 62"/>
          <p:cNvCxnSpPr>
            <a:endCxn id="60" idx="2"/>
          </p:cNvCxnSpPr>
          <p:nvPr/>
        </p:nvCxnSpPr>
        <p:spPr>
          <a:xfrm>
            <a:off x="4655042" y="5991493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124" idx="2"/>
          </p:cNvCxnSpPr>
          <p:nvPr/>
        </p:nvCxnSpPr>
        <p:spPr>
          <a:xfrm>
            <a:off x="3369452" y="5996605"/>
            <a:ext cx="12095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4578994" y="5740479"/>
            <a:ext cx="588016" cy="5122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4868141" y="5566410"/>
            <a:ext cx="1685" cy="1485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803026" y="5148041"/>
            <a:ext cx="2507472" cy="415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03026" y="5124695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Karp: </a:t>
            </a:r>
            <a:r>
              <a:rPr lang="en-US" sz="2400" dirty="0" smtClean="0"/>
              <a:t>NP-complete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578994" y="575804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‘72</a:t>
            </a:r>
            <a:endParaRPr lang="en-US" sz="2400" b="1" dirty="0"/>
          </a:p>
        </p:txBody>
      </p:sp>
      <p:sp>
        <p:nvSpPr>
          <p:cNvPr id="80" name="Rectangle 79"/>
          <p:cNvSpPr/>
          <p:nvPr/>
        </p:nvSpPr>
        <p:spPr>
          <a:xfrm>
            <a:off x="363738" y="6370552"/>
            <a:ext cx="3123770" cy="402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endCxn id="85" idx="4"/>
          </p:cNvCxnSpPr>
          <p:nvPr/>
        </p:nvCxnSpPr>
        <p:spPr>
          <a:xfrm flipV="1">
            <a:off x="3487938" y="6276337"/>
            <a:ext cx="6290" cy="27590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Bellman, </a:t>
                </a:r>
                <a:r>
                  <a:rPr lang="en-US" sz="2400" b="1" dirty="0" err="1" smtClean="0">
                    <a:solidFill>
                      <a:schemeClr val="tx1"/>
                    </a:solidFill>
                  </a:rPr>
                  <a:t>Held&amp;Karp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nl-NL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50774"/>
                <a:ext cx="327448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7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3200220" y="5764085"/>
            <a:ext cx="588016" cy="5122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77891" y="5776435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‘62</a:t>
            </a:r>
            <a:endParaRPr lang="en-US" sz="2400" b="1" dirty="0"/>
          </a:p>
        </p:txBody>
      </p:sp>
      <p:cxnSp>
        <p:nvCxnSpPr>
          <p:cNvPr id="87" name="Straight Connector 86"/>
          <p:cNvCxnSpPr>
            <a:stCxn id="70" idx="6"/>
            <a:endCxn id="85" idx="2"/>
          </p:cNvCxnSpPr>
          <p:nvPr/>
        </p:nvCxnSpPr>
        <p:spPr>
          <a:xfrm>
            <a:off x="1364626" y="6000415"/>
            <a:ext cx="1835594" cy="19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82527" y="5547250"/>
            <a:ext cx="1685" cy="1634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976451" y="5744289"/>
            <a:ext cx="588016" cy="51225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67344" y="5761853"/>
            <a:ext cx="57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‘30</a:t>
            </a:r>
            <a:endParaRPr lang="en-US" sz="2400" b="1" dirty="0"/>
          </a:p>
        </p:txBody>
      </p:sp>
      <p:sp>
        <p:nvSpPr>
          <p:cNvPr id="72" name="Rectangle 71"/>
          <p:cNvSpPr/>
          <p:nvPr/>
        </p:nvSpPr>
        <p:spPr>
          <a:xfrm>
            <a:off x="595802" y="5148041"/>
            <a:ext cx="3092296" cy="419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/>
                <a:r>
                  <a:rPr lang="nl-NL" sz="2400" b="1" dirty="0" smtClean="0"/>
                  <a:t>Menger: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steps,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best?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6" y="5117062"/>
                <a:ext cx="316915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85" t="-10526" r="-21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" y="3205396"/>
                <a:ext cx="5705729" cy="1138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05396"/>
                <a:ext cx="5705729" cy="11380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63723" y="457200"/>
                <a:ext cx="8399159" cy="2246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err="1" smtClean="0"/>
                  <a:t>Thm</a:t>
                </a:r>
                <a:r>
                  <a:rPr lang="en-US" sz="2800" dirty="0" smtClean="0"/>
                  <a:t> Directed Hamilton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time, poly space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Fix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/>
                  <a:t>arbitrarily</a:t>
                </a:r>
              </a:p>
              <a:p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, denote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 smtClean="0"/>
                  <a:t>for subgraph induced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2800" dirty="0" smtClean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 smtClean="0"/>
                  <a:t> for the adjacency matrix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3" y="457200"/>
                <a:ext cx="8399159" cy="2246769"/>
              </a:xfrm>
              <a:prstGeom prst="rect">
                <a:avLst/>
              </a:prstGeom>
              <a:blipFill rotWithShape="0">
                <a:blip r:embed="rId12"/>
                <a:stretch>
                  <a:fillRect l="-1524" t="-2439" r="-435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22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"/>
    </mc:Choice>
    <mc:Fallback xmlns="">
      <p:transition spd="slow" advTm="4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4F28312E3030315E6E29" val="iVBORw0KGgoAAAANSUhEUgAAAfMAAAB1CAIAAADV859tAAAda0lEQVR4Ae2dMcLetLKGT865C+CwBMgKgJIS0tGRLAGyAkJJCemgSlgCsIJASwesAG5LB7ej5D4X3TMRmtHYlmVb+v75i0SfLY1mXo1ejceyfe/PP//8R/wFAoFAIBAI3BAC/7whW+Yz5ffff3/33Xfv3bv3448/zqd9aBwIBAI9EPjll1/+/e9/QwUUesj7PxnB7L2Q3Czn22+/fe2117777jta/vbbb5vbR4NAIBC4CQT+568/qOD+/ftff/11F5uC2bvAuFnIZ5999uDBAwaUlp9++inL9WYR0SAQCARuAoE333zz2bNnyZRHjx5BDvvNuhd59v0gbpXw5MmTp0+fplYfffRRl4HcqkPUDwQCgaEQgAc+/vjjpNIHH3zw/PnzPer965NPPtnTPtpuReDDDz/84osvUivG7/PPP98qIeoHAoHA7SHw9ttv//HHH99//z2mcePt119/fe+995rNjJi9GbqWhtD6l19+mVq+//77vXJqLapEm0AgEBgPgYcPH37zzTdJrz0UMSKzs1798MMP//3XH5lo7i6mf1999dVXXnmFf7nxmP7eeecd7imPNzq2RnkS5o033oj9MDZMcTQQuNsIkHb/6aefEgbN2dpRmJ2NIqxU3B2GzzcNKxQPv7O4DX4TkqzZ48ePk2msTyxdr7/++iZLo3IgEAjcBQTYDP3WW28JE3JzlWv9rYZfzOykI7766iu5+tiqfV4fuiRtzS2IAaN41i12woi2L168GHwdElWjEAgEAucjwMZ2dkBKv5AkWRr5uaZwDbOzKLHVj4xz2vZXKApHE4bzl1IupF8ga5qQlkkpGkJ7/sy2iILfET4OvxeD1Hx5VaAUPwOBQEAjQLAIsXBNDD9AIKQ9YZKVMS9TNXELyZCUBJb0L3LYj0ieRPd40JH8Kp8ufv75521X+ex6PPMPxMmcmFgwDDAygK7UxxGFfEStlHN0NXxC7MXGo7tbIx/ocFm0YizW1L+ZOsQ+rKwpaEgIAAIFxgUoOAUy4xg7l7Ymbmd6GtSRzzWZdGmIyWmYGqaDXEbjFXkTs4x8ajpy+p7KVdpKHf/oq4ojjTWnxukcb55RjliGgbOOSiec4gIid5FmMzuqimvmKq1fSjvqcLIoTK75Xg6FlBm1C0dqLm2doTzT03BjuC+NIGPNokhsJ0fScYZVa0vDnEBZ5mlOWyQkIXq1OC1qRDfxSQoopvWvHTmD2dGPaChXUcro2oV88SEJwUQ4BQ5yqmb80cfxjFwZ07GO1qGQj1PmKlHugn/Ryzg/GYJieifzOYjvMSL8MbFN52FKn8zvc2nrj/LJnsZoppEFQ1EM5ilGtojcGV+p4MTj8oCozJ1CjvTYvVBwyPp+D2d2NBPsBBcK3acNDKVX19Tjejg6DkzhVYDQUXiDKJzY5LhbZXbwz2Ox5AkggDNwSgMIDsQf2lehfrO+lrDnyFza+pae72lyccAIFroxfDntUJYKeEI6xaDn64FUyAuycoi0E7wiKVC48cp+X9qZm9GljAYajoTLcZczBQoyDMf1WMOqsP3CSwdmWqGMwELhJpldX8Mxe1cu8Pr6kraHojSXtjWH5/hVnpZCOoZJ66YvHZIb5LS+ZnBl8ZC5cxqloJ50SgGK02bqI0cxuxOqr8FRK7r+SC1yX1yW13exWLPwg5WDsSh2UwVWVty3hob4ytHDsUnnLpUZaLEuFQjVN5kJQ0EThRDGtIt6hZC5tC2UTz+v9TSZazpgRz1hcBlNohxpgmOsDIERJRLEqUw0jjhYXHmsobJDmF1HPQkLMD3C7EImQ6WnZVKAGVtUPuhnocBp/WI7ow7+i4QubrqJ8g6Cq6NYPZOBYv3sFU2ApRhEEOtO7nNpK+BQGMfT5HrUHGXNRTKsm2gdk2XKSCEH5NAypkmnFDDBNDbXoTOz098I+RAdByVc1iCSo9NWLpzpoIAdUsCn+UM+f7hpPvbry7fE7BKL5eY3G8h6nMtJ5WZp2pdm0XZkTxPKY/3WCHOEqaEHsW0otZxFejVVajtYhO389OX0ZHacvsYvay4ffEW3nq2NKFS4VdSm+uJq4gcHBewYIl04BUaEhGCx2OT1O1LVJqC6VwZ5CcfEwJ2Op2PqrYFezcyJtB3Z02SAalnvjowkTiWFM+eOJha/927MbgYgCYLu17C12ZIfx2wZgKKwc7bnvehysbSywOg6XY748w2Hhs1lUdH3kQQT3z+6qHqOEL2WdwFf57W6iJ1I25E9TXQz3VizYXL7hhE0+eQcx5ZeivgM2+WULvRhdofWD6VRbU9+RE+eNK6wXl6tY1kPv3Brx16SKPFpAlXYB2NZVAhhzB5vntkldpMVi4IJxdaBMH17Z7Ayl7Yje1q6SqvNaHPscAwYf6sbwGO5a1Gm661CdtbfRC8dmF3bLBDgwTuN2dO8Nq6od5BiMgcSAg2hwR57nbY3z+w6D1NLvDoo1U7pK/oaldQkFMfn0rZQ3v95pqdJSE4wa2pVBLlpVqKhWdk/qEV1dDC/6/xsEa06DLOX2R1ab0MwN2N/WU+hNLpHrLd6Rb3weqWA7sz5VnR9wk/Tuo7gmyF2s3vPpe3W4TOtS5OOCbJV2mJ9uuNStRaD60xa85KsRS3ew1xUvqGC5tvahekuZneCYj8H1GBSW5MiiE4elv7tOPOTbkWGnV7adD6i1cnz7QgTajKZ1eb6XavfcFxiw9x/2oKDubRtwGooT8vHK5Vr0b1vqekA3QnE10HOFt5eY9p/auNXHuGNl/k7x/NWLIzyTbj8+PllXrxZ67S7hoVAZ1GpqRTHGxAAdv0+Zx1hNUiWJrwRWidk6LThG8RzaSsIzFjgowhabYcQdGU5wqt9pSyFIjEix48uFBEkH7fgDee600ZmT1/90OLSEVazQV6P7sxwRstEpGaUf1xP8mIA/OZxthmBYkFNcrrPOlOg2bVviNnEFO7L8c+aAs2ufTlTn9V0TLTb9oJ1LQpiuYriNLGY10mNzM7HnHSglPyApGQbfEe4Ee+qLy5e8l500io/u6n89OnTvD6dxleTckAOKhOXyUfF8i7wz/zn/rLJlXyfYdPHbOfSdj9o10rQdNwWsGOFJgrTH86xF04rAlZzzW5hdj5QYk4nDKPLlZ8vOQcFetHX0dJ1l6/0IU3PWL2uSqdR6IhAbQS7T7yaF+k571g3l7aOIVOcko9Ei7ZtXsHs1lFs8yIhyuwpFIagHl+SKgRuZvb0MapCivw0Vw85e0mhNidRhtvKXVTSM/bage9i1BRCasTa/Uq55kV66B3c5tLWMWT8U+a1VEGIK63QQ9yc1VnZ42I1TS/atbYxO3dNtVDRg0B1nDyMaFWbk1RgrcMiqdlcKGC9fOCbDZmrIbNXB1OY4Ix4s4G1pYKL15UuNJe2zUAN0lCnYvCK2iD6Ohezm8qXX5FDs0WSWS8/25i9thkmQWMm8n3UTjjLB7KdXvQlm1PZPKUv1tpCA1N4HHQQ0FMuVS6c3pGw6VRtwdAkYoqdS1vThIkO6kFpm5V6dgPC5cyODtqcIiGzgdk/++yzWnqdnqD1tiXxWnfZn5DRq6UG/Vobb7X32qpco+CdONTEahIxO5pLW9OEiQ7qQWmblTq9jBtwD/NyKHTupFB1LbNzyfnxxx/X7CFKevLkSe3stcf9CM5Zq1aqrWOxNh9a2V1UEwRqq3KNgqVhW6HmSJpETPlzaWuaMMvBQ5PsTsBO7AsNdtxL7QCuSabww7XM/vjxY6cbh/SdVuecMlOx0vVOZtfJU+b/CEu6GHirBeaPP7LdDa+l9VBjcTLPpW136E4WWHAcvbPYN2QUivxGsqL2BCJUAA2y+1mHekeYjzk6giF3JH2tYnYs1GCJCArDBuy5kmZ5JztoWPRaavYbB3ciUAuBEVuj4J091mJ2xDrKpE6dCgNquxOoy5v3mpVFfgO72NVdi9vkLmP3ZylqeBa72qmWG76K2Z0LEMTpt6DVVLnkuPnOh16a6PU5mL0Xtr6c3ImLmg4FFzU3/XQouJZDF/lzaStqT1rQaGsSXDSNyywtp8aEVE732/C90/YHaqrJ7/ktMzvPzfuB7cipGMbPV34n7+spfdqKveiat11BIy/2OhQsdRoKzoLhhOSpo7m0bQBnnCa9kuw6YMfG2mOYEuHpG5vHIaOphtyyJAaXmd0nbrJODQms46zVkndm0rVAOZJnteTgaSu29Hg3C86S7FDwHqycBcOPHuh0Lm33oHR5Wx1o4w+1FIqjrZZTy7AjRJaBMxMYJtVIkLHA7IsBe+3yxIHs5FM+szvTdVFPHYgdxCmLmtzBCv6wngzIojKLFc5UeChluhuuGVlnLdZ0KhQplWvxOBFeogKov2EJEfkNBX0TVcxfYHY/YIfIxn/vle/He7hYj72+PmoYrWiyBoHFMHmNkF51nJA8dTGXtr1guUSOUJv03sbs0lwKmkbTKdk3KJG7NDm6oO8fSLjpMbv5/FWua20Ry+tcW5asU02NPTG79iENdK3fOL4HgcVh3SO8oa1P3HNp22D+OE16JdmxSPO4mf2Q1yNe8qimDiUl3PSYvXgzrR6/8VMxYqdWPh1pjtmZrno+a2+o9RvH9yDgx8h7VutmrRz6nkvbZgRGaKiDLSZ4W4ZkTdjKo0kpTuey4JKd35pwIKX0IqMqs+OpGqZ88IDMXMTyOpeX5dqkpkkzC5hJHr2E1vqN43sQMMHfI3BNWz8IcFRyTq3pt61Os7Zt3Q3SSkdyawjaVB6mLjAsLgiI1lOyGnqVvTGmqOMOamanr+RvVWZfzBk1Q3acnVqyHumiTnP+xJyuJtBFj/FzPwL6amm/zJ0SnMB8Lm134nBtcx3JORtaFlUt+BrGY0cJj21C+mwITAwJgUAyV+0PNAkngdDO7L3uSyziu6eCHulCmglNUcf8aTL7VQNsahgHA4G7hkBBSvzcs8WDtrC2UARTnpul8Dtp6rRas8eRQP7CWW927cXsZGpM5sodpQAxPzVOedGK5vyJllxcu40DQmhyAgIDBuaO1XNp6xhSnCKmTkE6kxHaNZ84KZr4P0k4Q4YE79CdTHDidIRzlUae3W9+wlnRSvpK1PRf8jsv+Bl2amKbuVzkQi4vL44roDRboZm9OWV/OVDTKeCkPga0ZS5tBwRwk0rma7w2SdCVH/71p4+PcIRLiiIzkajJzsbk7x8wtZ8iYF+0ojlgBxPN7HLVZiIWB09DQEcxXbo+aOWeS9suSIaQjgho2vGYfTFmn4LZD7VCM/tBU7SjE9yMqAGTCU5gPpe2N+Mkd8QQzewYzs5GI2YvNveYAO2Jdk2B3Q9imybfopfm++bm5mUT4qLH+BkIBAKBQEcEzEtJ4gyD2Rd3Cu5JT3c0yRe1GLBjRdsjDPRrrhkmxL6ScfYIBAaMkR0z59LWMSROjYMABGUwe5GP1+pOkYo5fz9+ZGO0q9zSESffMqCZc2k7IICzqFSjHYPZzYA0t3OKVMxizN6cigGKmDa5P5xfrnnz+ZpIj84V21zaikVRmAIB0/G4EDSYfTEbM35CuXh4TI8Qk23PIwzmFbQJse46jgQCgUAgcCgCdp7dpK1cj+Yn8nMhh5YX9zuO/y6zQ/EJ4YFAIHAbCNSuCMuY3dz1UUDQfOOxkHPQT0xYTMX4751fVMzMxtQgXpQWFbYi4F8emaOztYut9Z3Rn0vbrYZH/QERMLIxi7PC8eBBLFy8d8od4OZHT5ONi5c1g0ARanREYK5Bn0vbjsN010SZcYORjVl0CFPQUGjyCnxfnzO/VehrEmfbEBgwvHDmxVzato1ItBoNgTIbM3vMzlsj/MWJmwR77p2ONn53Ux+HRq8CxKHvubS9CsDoty8CJbMvSh98Y8xiwL5YYRGBqHA5AgM6oXPzaS5tLx/cUKALApuZfcAARIDgvQj+Y1Zk2LsE7E6AJspE4TgE/Nsk/kXbcVrVJM+lbc2KOD4mAmaWBZYumX2RuEcmtcV4fLHCysEzURqNUFbaMmm18/3QnEIJvUVlFit0H4U92nZXJgSejAD+VjL7+S7Yy2ZekO9vY+eh0/E/3NoLjZuX46Q4HFLbA4uzcjvKpB6dCgNquwelaDsIAiWzm9HoILr6avAhK6cCK9bibkineXHKXP8OmqJF1/EzIeA4qkPBe9BzxtdRZkZt96AUbU9GwPR2HLJkdnKCJm2JuotvlZGaZxb4fJL/dBJ5GD/duUnbxZm8SVpUbkBgqCh48ansubRtGI5oMhQCcHjJ7OjneCFnzSXicqv8gJ0bpx9++OHRSo6JzNFWXyXfIdODBsKJ2RffkTeXtleNafTbgEDNLQ1m9920JqhBp15N+M6scyXB8vXs2bNefSU55uLn6NC395AGAo6XHuSizoLhEHcarLm0DQebCAHTLSEog9l9NzUFXQgEb4nxd7zw3kdnr3Gb5mZi5yBCadPw5ls5N8MPctHa+BI6LDrYXNrevPPckoFmQIlDGszuf1jDFHQhUo8ePXJmMi8S6LKBXRuow3ZHDd08juxHQA9BknmQi9bEOvF4buNc2uaaR3lkBHTAkW6UGswO36dzNXvWfCi11rbv8efPnzs3Trn4IFHTt0eRpidqbeZLkyj0RaD27ZSDBqK2cvvXuGLyXNqK2lEYHAHt7YmaDGbHEv/15Q6ZnokCG9idG6csTofqqZldL55nonEH+3IuLte8jHoTYk4046iRd+FUG1DbXPMoj4yADjg8ZifF4Riz+NElp23HUw8ePKhJg9ZR0syG15psPa6ZXUO8VWbU34SAk2fTgcwmybqyI9BRI5fjVHOE5xLWlx2Bjhrr5UfNcRDQY+0xOzd8NHOJMYfGwtKLX2AXozZJmqDh4k0tqdxWMPHhMqJNWrRqQ+C0FEfN2WoKmObUKteEm0LWHKwJrCmwRmbUmQUBj9mxwXmJOcEpTwZdaCev6nUeKH3x4oWzFaGX2iaz12ZUr05DToFA7eKy+0DUrlNrChR6pp+1ymNqa5oQB4dCwAwlF5idoNi5j+oQ69GWk/GszRC6Zo/jOdebJrP7b5o8GpmJ5OORjOP+/PLDhw9Nq7tfVpojywSpKWBqVas8pramCXFwKARMt0ybtew7qEl7Z584797aPy0bMIIRnDtRROu1ydPQl9+EJL4m9+7Bl6/DjGeJGO7du3f//n38j5c0sAybccd608yLy75ciaubI+tvNDBNmEtb04Q4OA4C+lKSaCPdX/SYnUmoyUusOj9shwKgA/NGZbplek60Lgjo7W4aaKkcBYaPmx+F20DBsDzptWZ8ah8r75gwrK0TDcw+l7bNgxINz0FABxzydIXH7ChHcqOmIj56Zti+SOsn5NYLKAREOa6BllNRYC9TDR/Sa82ROxGKybD+K503DUexGqW2dNpwl34ubTehFJXPR0BnY16Gm38u/Tk5GRIjS637nCcWriX90YGN5H262SiF5I8ey6uU8XV3BvHnn3/223Y56yiQMMQjmzvCBD0QHGkWmDesPabQPNBzaZtDsabsDPQ5nrZGyZupo90eUkrWLcTstHzy5Ekttc1VKk+Baul9j9BFLQlD1pKL7pRX6tvpGmlm8mfMhEwtWMZMM7u1xvxNdcywN5dA9NF8CUjsbBJKlyeQTc3prtnr5tI2H6M15cs9bY2St1HHvMx9mUhYs3wRnjgJ90OXYvNCm4EhhCdTtEb5Q+u8vPb5j7Ow2BzaY5twZyPzOTD+Bx7vfwk32mzULoqTtImSVmbATkdSobkwl7brzbzc09arOntN/Qrb/MJ37RWrQ+7MnyPIneBXe38iBryn+Vq473DqUPG0DNV6Q0x6EooFzPWimmtKd06BEW+WT0PzaonIYI9Mk6e6ePtc2q7EcARPW6nqDVTTzpmHlWuZHSDOJHdzcxikMEioLm5hzk85O0IBDWsLpJAs9Hf0SqkvbqR3KezXwbzh33wp0Feadoa+8vtK09ouHhnE0xb1vJkKkKHMnVRgCMS6e5SK085PMqFsYzA3gdENGcn928nJqrPrxkz+QkB78puOXXtOkW8ttAXfczbq8LBPHiWhRvqZCmQ8SV47ec/CasiXJF1aBhjN9EXA3Hs41bAbJPXCvkbn+TLqEIDs2fsotpBb1zsLG0aE+zf6xUS4H7edpK/9hVm0ncjT9g/KFBJIsrNduFD1b2QuHL++oFMQ0gG5iOZrVdJGteiSad8sdr1dbTX1NRH4tIna2kpgP6eApVs1zOtroERt1o/9Abv0ZfrnpsidyqKbFPBP6aJjYQptBYRzCjs9rePoDCtKJ9kL0DZkY3IjCYKc62uC6/UTCVHOnGepoELe9WhlzQKnpdrPmWbSS+E6WwcC7jYHmuW8+xDrQcGKPAvpKG9mAsl1OE12nhpfW/GBcwo7PW3ncEzRXE+lwkUbmT0Zj6z8ar0YdU5B8dTBcYm4U1DGv0xjjhCqwIBFE/lJWybYsHF6MfaithSKCgf9lO7OKXSZb/iDxARw+nHXNziPdjD8ih7N6wPqc0r7M0LM+n3HdHBtz3Ew6aWLp/UdoNGkaUctNNyWZxfo8wLpUaaEfhoqr7O+zERiXHmxwfoml9dE22LXM/y1/5bDol0gnwY4z4mncvNuazpN+8qhM8rpFkIqI/mc+weLhq+vAESk3fXNBhYVFpiEFdaZNyTSwnPCOIo5w2obniZjNEJBJ9nhTMbob7oVTN/8M4U8Eo79rY+lH9BTiu6be7+2ob6ajqDj2hEpemeAdPzueCWVaVIIOe3nXNqeBkt0JAjohKF21w4xu54h7CsgCCLrQqyU9mmk0A8GJ0qSf9mJwUrAv3sCTN37JUf0DhmG4RJNolMHATyTnV0pQidUz90yRfFwuvlosSPzuFNzaXscDiG5QKBgG1xXP496CLMXetyFn3r72jkJmbuAbdgYCAQCgoDej0syXG/GXX5vjEiMgoMA2aTiLMxeHImfgUAgEAjsREC/xFSTD11EzL4T55fN9X3USMi8RCdKgUAg0AMBPlyTi4HWzdcyRsyeo7SrrG9rmIjv6iMaBwKBwB1GoNwAU/9gdTB7NzfhyXu2xOTinj59mv+MciAQCAQCexAodldDOLUXfkQ2Zg/OZVu9zzTuo5YYxe9AIBBoQoC397x8/fpfEthrXmP2iNmbMK40AuXibga3rSt143AgEAgEAhsQKF51B9XUaB2hEbNvQHZNVR7gTE82SmUeIhhni7RoFYVAIBCYCAEdsPNAhvMkUMTsnQcXrItbqZFt7wxxiAsE7h4COmB3aB14ImY/xEeKh8R4HHe6N64cgksIDQQCge0IFAE7j/EvfjQ4YvbtMK9oUTymVKy3KwRElUAgEAgE/h+B4nZdQS8mTMHsJix7D5JYz3dA8q4SngneKzTaBwKBwN1DAOrInzuFWNbct4tszFGewuUSb+pJ75yiD/OtPUf1HXIDgUDgVhAoUrv+jVMxOmJ2gaJzgfHIHyvgtZe8NaxzHyEuEAgEbhoB3lki0SGGkofxb5wKGBGzCxSHFIqXyThPFhzSfQgNBAKBaREobpzWXhFj2hfMbsLS8yC7YngheJIYOZmeyIasQOCmEeBBJPkcGJ+ygOjXmxvZmPVYNdbk9im7lFJjxkm/SblRbjQLBAKB20UAohBax8o1+2FyMCJmz9E4qly8LJ9BOvPrmkdZFXIDgUDgGAQKxmh4jj2Y/ZiRUVJ5/eajR4/kcCTcBYooBAKBQI4ALxbkzV9y4/TZs2fcrssrrClHNmYNSh3qEKTnjxs8ePBg8SmyDr2GiEAgEJgNAchBaJ1XlTTQOhYHs5837CTO5JUyZND4mPJ5fUdPgUAgMAMCPIUk6XU2wzRvlQ5mP3W0GSchdzbMrHmW7FT9orNAIBC4DgGu7NlwkfrftMdRqxzMrjE59khO7oxi3Eo9Fu6QHghMggDX9PIWAeK/nd/ajDuo1ww7w/b48ePU987F+RoDotdAIBDohwABn7w3sO2WaaFLMHsByHk/2djEbpl0q6RhV9N5ikZPgUAgcCQC8qwpD76wJbpLkjayMUeOmCs73SrhzW0MJ8+munXjZCAQCNwsAjAAf1AB90670DpI/S+kdU9rOJUEVgAAAABJRU5ErkJggg=="/>
  <p:tag name="POWERPOINTLATEX_PIXELSPEREMHEIGHT#4F28312E3030315E6E29" val="116,6667"/>
  <p:tag name="POWERPOINTLATEX_BASELINEOFFSET#4F28312E3030315E6E29" val="29"/>
  <p:tag name="POWERPOINTLATEX_REFCOUNTER#4F28312E3030315E6E29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2"/>
  <p:tag name="POWERPOINTLATEX_ENTRY[0].FONTSIZE" val="48"/>
  <p:tag name="POWERPOINTLATEX_ENTRY[0].SHAPEID" val="3092"/>
  <p:tag name="POWERPOINTLATEX_ENTRY[0].STARTINDEX" val="1"/>
  <p:tag name="POWERPOINTLATEX_ENTRY[0].LENGTH" val="5"/>
  <p:tag name="POWERPOINTLATEX_TYPE" val="HasCompiledInlin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V_1"/>
  <p:tag name="POWERPOINTLATEX_ENTRY[0].FONTSIZE" val="48"/>
  <p:tag name="POWERPOINTLATEX_ENTRY[0].SHAPEID" val="3091"/>
  <p:tag name="POWERPOINTLATEX_ENTRY[0].STARTINDEX" val="1"/>
  <p:tag name="POWERPOINTLATEX_ENTRY[0].LENGTH" val="5"/>
  <p:tag name="POWERPOINTLATEX_TYPE" val="HasCompiledInlin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1"/>
  <p:tag name="POWERPOINTLATEX_TYPE" val="Inline"/>
  <p:tag name="POWERPOINTLATEX_LINKID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796407"/>
  <p:tag name="POWERPOINTLATEX_CODE" val="V_2"/>
  <p:tag name="POWERPOINTLATEX_TYPE" val="Inline"/>
  <p:tag name="POWERPOINTLATEX_LINKID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_t"/>
  <p:tag name="POWERPOINTLATEX_ENTRY[0].FONTSIZE" val="30"/>
  <p:tag name="POWERPOINTLATEX_ENTRY[0].SHAPEID" val="2054"/>
  <p:tag name="POWERPOINTLATEX_ENTRY[0].STARTINDEX" val="25"/>
  <p:tag name="POWERPOINTLATEX_ENTRY[0].LENGTH" val="5"/>
  <p:tag name="POWERPOINTLATEX_ENTRY[1].CODE" val="\{1,\ldots,t\}"/>
  <p:tag name="POWERPOINTLATEX_ENTRY[1].FONTSIZE" val="26"/>
  <p:tag name="POWERPOINTLATEX_ENTRY[1].SHAPEID" val="2055"/>
  <p:tag name="POWERPOINTLATEX_ENTRY[1].STARTINDEX" val="59"/>
  <p:tag name="POWERPOINTLATEX_ENTRY[1].LENGTH" val="18"/>
  <p:tag name="POWERPOINTLATEX_ENTRY[2].CODE" val="X_t"/>
  <p:tag name="POWERPOINTLATEX_ENTRY[2].FONTSIZE" val="26"/>
  <p:tag name="POWERPOINTLATEX_ENTRY[2].SHAPEID" val="2056"/>
  <p:tag name="POWERPOINTLATEX_ENTRY[2].STARTINDEX" val="95"/>
  <p:tag name="POWERPOINTLATEX_ENTRY[2].LENGTH" val="5"/>
  <p:tag name="POWERPOINTLATEX_ENTRY.LENGTH" val="4"/>
  <p:tag name="POWERPOINTLATEX_ENTRY[3].CODE" val="(\frac{t}{2}-1)"/>
  <p:tag name="POWERPOINTLATEX_ENTRY[3].FONTSIZE" val="26"/>
  <p:tag name="POWERPOINTLATEX_ENTRY[3].SHAPEID" val="2057"/>
  <p:tag name="POWERPOINTLATEX_ENTRY[3].STARTINDEX" val="193"/>
  <p:tag name="POWERPOINTLATEX_ENTRY[3].LENGTH" val="14"/>
  <p:tag name="POWERPOINTLATEX_TYPE" val="HasCompiledInlin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_t"/>
  <p:tag name="POWERPOINTLATEX_ENTRY[0].FONTSIZE" val="30"/>
  <p:tag name="POWERPOINTLATEX_ENTRY[0].SHAPEID" val="2054"/>
  <p:tag name="POWERPOINTLATEX_ENTRY[0].STARTINDEX" val="25"/>
  <p:tag name="POWERPOINTLATEX_ENTRY[0].LENGTH" val="5"/>
  <p:tag name="POWERPOINTLATEX_ENTRY[1].CODE" val="\{1,\ldots,t\}"/>
  <p:tag name="POWERPOINTLATEX_ENTRY[1].FONTSIZE" val="26"/>
  <p:tag name="POWERPOINTLATEX_ENTRY[1].SHAPEID" val="2055"/>
  <p:tag name="POWERPOINTLATEX_ENTRY[1].STARTINDEX" val="59"/>
  <p:tag name="POWERPOINTLATEX_ENTRY[1].LENGTH" val="18"/>
  <p:tag name="POWERPOINTLATEX_ENTRY[2].CODE" val="X_t"/>
  <p:tag name="POWERPOINTLATEX_ENTRY[2].FONTSIZE" val="26"/>
  <p:tag name="POWERPOINTLATEX_ENTRY[2].SHAPEID" val="2056"/>
  <p:tag name="POWERPOINTLATEX_ENTRY[2].STARTINDEX" val="95"/>
  <p:tag name="POWERPOINTLATEX_ENTRY[2].LENGTH" val="5"/>
  <p:tag name="POWERPOINTLATEX_ENTRY.LENGTH" val="4"/>
  <p:tag name="POWERPOINTLATEX_ENTRY[3].CODE" val="(\frac{t}{2}-1)"/>
  <p:tag name="POWERPOINTLATEX_ENTRY[3].FONTSIZE" val="26"/>
  <p:tag name="POWERPOINTLATEX_ENTRY[3].SHAPEID" val="2057"/>
  <p:tag name="POWERPOINTLATEX_ENTRY[3].STARTINDEX" val="193"/>
  <p:tag name="POWERPOINTLATEX_ENTRY[3].LENGTH" val="14"/>
  <p:tag name="POWERPOINTLATEX_TYPE" val="HasCompiled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782</Words>
  <Application>Microsoft Office PowerPoint</Application>
  <PresentationFormat>Widescreen</PresentationFormat>
  <Paragraphs>371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Tahoma</vt:lpstr>
      <vt:lpstr>Calibri</vt:lpstr>
      <vt:lpstr>Cambria Math</vt:lpstr>
      <vt:lpstr>Arial</vt:lpstr>
      <vt:lpstr>Office Theme</vt:lpstr>
      <vt:lpstr>On the Worst-Case Complexity of the Traveling Salesman Problem</vt:lpstr>
      <vt:lpstr>Traveling Salesman Problem and Friends</vt:lpstr>
      <vt:lpstr>Traveling Salesman Problem and Friends</vt:lpstr>
      <vt:lpstr>Outline</vt:lpstr>
      <vt:lpstr>Part 1: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2: Decomposition via Matchings</vt:lpstr>
      <vt:lpstr>Our Starting Point (back in 2012)</vt:lpstr>
      <vt:lpstr>Our Starting Point (back in 2012)</vt:lpstr>
      <vt:lpstr>Our Starting Point (back in 2012)</vt:lpstr>
      <vt:lpstr>Our Starting Point (back in 2012)</vt:lpstr>
      <vt:lpstr>Matchings Connectivity Matrix</vt:lpstr>
      <vt:lpstr>Matchings Connectivity Matrix</vt:lpstr>
      <vt:lpstr>Bases of H_t</vt:lpstr>
      <vt:lpstr>Bases of H_t</vt:lpstr>
      <vt:lpstr>Applications</vt:lpstr>
      <vt:lpstr>Applications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2019-05-23T13:46:18Z</dcterms:created>
  <dcterms:modified xsi:type="dcterms:W3CDTF">2019-11-25T08:11:05Z</dcterms:modified>
</cp:coreProperties>
</file>